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4" r:id="rId1"/>
  </p:sldMasterIdLst>
  <p:notesMasterIdLst>
    <p:notesMasterId r:id="rId29"/>
  </p:notesMasterIdLst>
  <p:sldIdLst>
    <p:sldId id="256" r:id="rId2"/>
    <p:sldId id="257" r:id="rId3"/>
    <p:sldId id="261" r:id="rId4"/>
    <p:sldId id="262" r:id="rId5"/>
    <p:sldId id="263" r:id="rId6"/>
    <p:sldId id="260" r:id="rId7"/>
    <p:sldId id="264" r:id="rId8"/>
    <p:sldId id="267" r:id="rId9"/>
    <p:sldId id="269" r:id="rId10"/>
    <p:sldId id="270" r:id="rId11"/>
    <p:sldId id="271" r:id="rId12"/>
    <p:sldId id="272" r:id="rId13"/>
    <p:sldId id="273" r:id="rId14"/>
    <p:sldId id="266" r:id="rId15"/>
    <p:sldId id="268" r:id="rId16"/>
    <p:sldId id="275" r:id="rId17"/>
    <p:sldId id="282" r:id="rId18"/>
    <p:sldId id="283" r:id="rId19"/>
    <p:sldId id="285" r:id="rId20"/>
    <p:sldId id="286" r:id="rId21"/>
    <p:sldId id="287" r:id="rId22"/>
    <p:sldId id="290" r:id="rId23"/>
    <p:sldId id="293" r:id="rId24"/>
    <p:sldId id="295" r:id="rId25"/>
    <p:sldId id="296" r:id="rId26"/>
    <p:sldId id="297" r:id="rId27"/>
    <p:sldId id="299"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0672" autoAdjust="0"/>
  </p:normalViewPr>
  <p:slideViewPr>
    <p:cSldViewPr snapToGrid="0" snapToObjects="1">
      <p:cViewPr>
        <p:scale>
          <a:sx n="75" d="100"/>
          <a:sy n="75"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E17CE6-5C1A-B842-BEC7-1821DDA8EA01}" type="datetimeFigureOut">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16242B-14AE-2542-933C-37331859649E}" type="slidenum">
              <a:rPr lang="en-US" smtClean="0"/>
              <a:t>‹#›</a:t>
            </a:fld>
            <a:endParaRPr lang="en-US"/>
          </a:p>
        </p:txBody>
      </p:sp>
    </p:spTree>
    <p:extLst>
      <p:ext uri="{BB962C8B-B14F-4D97-AF65-F5344CB8AC3E}">
        <p14:creationId xmlns:p14="http://schemas.microsoft.com/office/powerpoint/2010/main" val="2386877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6242B-14AE-2542-933C-37331859649E}" type="slidenum">
              <a:rPr lang="en-US" smtClean="0"/>
              <a:t>1</a:t>
            </a:fld>
            <a:endParaRPr lang="en-US"/>
          </a:p>
        </p:txBody>
      </p:sp>
    </p:spTree>
    <p:extLst>
      <p:ext uri="{BB962C8B-B14F-4D97-AF65-F5344CB8AC3E}">
        <p14:creationId xmlns:p14="http://schemas.microsoft.com/office/powerpoint/2010/main" val="241710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10</a:t>
            </a:fld>
            <a:endParaRPr lang="en-US"/>
          </a:p>
        </p:txBody>
      </p:sp>
    </p:spTree>
    <p:extLst>
      <p:ext uri="{BB962C8B-B14F-4D97-AF65-F5344CB8AC3E}">
        <p14:creationId xmlns:p14="http://schemas.microsoft.com/office/powerpoint/2010/main" val="235352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11</a:t>
            </a:fld>
            <a:endParaRPr lang="en-US"/>
          </a:p>
        </p:txBody>
      </p:sp>
    </p:spTree>
    <p:extLst>
      <p:ext uri="{BB962C8B-B14F-4D97-AF65-F5344CB8AC3E}">
        <p14:creationId xmlns:p14="http://schemas.microsoft.com/office/powerpoint/2010/main" val="69527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12</a:t>
            </a:fld>
            <a:endParaRPr lang="en-US"/>
          </a:p>
        </p:txBody>
      </p:sp>
    </p:spTree>
    <p:extLst>
      <p:ext uri="{BB962C8B-B14F-4D97-AF65-F5344CB8AC3E}">
        <p14:creationId xmlns:p14="http://schemas.microsoft.com/office/powerpoint/2010/main" val="185888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you have the 7 distinguished</a:t>
            </a:r>
            <a:r>
              <a:rPr lang="en-US" baseline="0" dirty="0"/>
              <a:t> Judges who have graciously participated in this event of IHAP which </a:t>
            </a:r>
            <a:r>
              <a:rPr lang="en-US" dirty="0"/>
              <a:t>aims to promote a better understanding of roles and functions of investment houses and to enhance their contribution to the growth of Philippine business and the economy particularly through the development of the capital market. </a:t>
            </a:r>
          </a:p>
          <a:p>
            <a:endParaRPr lang="en-US" dirty="0"/>
          </a:p>
          <a:p>
            <a:r>
              <a:rPr lang="en-US" dirty="0"/>
              <a:t>We’re now in the highpoint of this virtual event </a:t>
            </a:r>
            <a:r>
              <a:rPr lang="mr-IN" dirty="0"/>
              <a:t>–</a:t>
            </a:r>
            <a:r>
              <a:rPr lang="en-US" dirty="0"/>
              <a:t> finally we’re at the Awards Proper with the proclamation of winners. As mentioned earlier this is a virtual awarding ceremony but that is the only thing virtual here.  The trophies that will be shown here are actual replicas of the trophies that the winners will be receiving.  The trophies will be delivered to the winners’ offices after the holidays.</a:t>
            </a:r>
          </a:p>
          <a:p>
            <a:r>
              <a:rPr lang="en-US" dirty="0"/>
              <a:t>The IHAP Awards competition has 5 deal categories namely:  Best Advisory Deal, Best Equity Deal, Best Fixed Income Deal, Best Project Finance Deal and Deal of the Year .</a:t>
            </a:r>
          </a:p>
          <a:p>
            <a:r>
              <a:rPr lang="en-US" dirty="0"/>
              <a:t>There are 5 house categories namely: Best Advisory House, Best Equity House, Best Fixed Income House, Best Project Finance House and Investment House of the Year.</a:t>
            </a:r>
          </a:p>
          <a:p>
            <a:r>
              <a:rPr lang="en-US" dirty="0"/>
              <a:t>Beginning last year, at the 4</a:t>
            </a:r>
            <a:r>
              <a:rPr lang="en-US" baseline="30000" dirty="0"/>
              <a:t>th</a:t>
            </a:r>
            <a:r>
              <a:rPr lang="en-US" dirty="0"/>
              <a:t> IHAP Awards 2019, small to midcap deals up to </a:t>
            </a:r>
            <a:r>
              <a:rPr lang="en-US" dirty="0" err="1"/>
              <a:t>PhP</a:t>
            </a:r>
            <a:r>
              <a:rPr lang="en-US" dirty="0"/>
              <a:t> 2Bn have been open to contention for deal awards namely: Best Advisory Deal, Best Equity Deal, Best Fixed Income Deal and Best Project Finance Deal.</a:t>
            </a:r>
          </a:p>
          <a:p>
            <a:endParaRPr lang="en-US" dirty="0"/>
          </a:p>
          <a:p>
            <a:r>
              <a:rPr lang="en-US" dirty="0"/>
              <a:t>Without further ado, let’s get on with the ceremonies.  Let’s start with the awards for the Small to Midcap Deals.  May I call on Mr. </a:t>
            </a:r>
            <a:r>
              <a:rPr lang="en-US" dirty="0" err="1"/>
              <a:t>Dindo</a:t>
            </a:r>
            <a:r>
              <a:rPr lang="en-US" dirty="0"/>
              <a:t> Caguiat, IHAP Director and Managing Director of ICCP to announce the winner for BEST ADVISORY DEAL </a:t>
            </a:r>
            <a:r>
              <a:rPr lang="mr-IN" dirty="0"/>
              <a:t>–</a:t>
            </a:r>
            <a:r>
              <a:rPr lang="en-US" dirty="0"/>
              <a:t> Small </a:t>
            </a:r>
            <a:r>
              <a:rPr lang="mr-IN" dirty="0"/>
              <a:t>–</a:t>
            </a:r>
            <a:r>
              <a:rPr lang="en-US" dirty="0"/>
              <a:t> Midcap issues.</a:t>
            </a:r>
          </a:p>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13</a:t>
            </a:fld>
            <a:endParaRPr lang="en-US"/>
          </a:p>
        </p:txBody>
      </p:sp>
    </p:spTree>
    <p:extLst>
      <p:ext uri="{BB962C8B-B14F-4D97-AF65-F5344CB8AC3E}">
        <p14:creationId xmlns:p14="http://schemas.microsoft.com/office/powerpoint/2010/main" val="101625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you have the 7 distinguished</a:t>
            </a:r>
            <a:r>
              <a:rPr lang="en-US" baseline="0" dirty="0"/>
              <a:t> Judges who have graciously participated in this event of IHAP which </a:t>
            </a:r>
            <a:r>
              <a:rPr lang="en-US" dirty="0"/>
              <a:t>aims to promote a better understanding of roles and functions of investment houses and to enhance their contribution to the growth of Philippine business and the economy particularly through the development of the capital market. </a:t>
            </a:r>
          </a:p>
          <a:p>
            <a:endParaRPr lang="en-US" dirty="0"/>
          </a:p>
          <a:p>
            <a:r>
              <a:rPr lang="en-US" dirty="0"/>
              <a:t>We’re now in the highpoint of this virtual event </a:t>
            </a:r>
            <a:r>
              <a:rPr lang="mr-IN" dirty="0"/>
              <a:t>–</a:t>
            </a:r>
            <a:r>
              <a:rPr lang="en-US" dirty="0"/>
              <a:t> finally we’re at the Awards Proper with the proclamation of winners. As mentioned earlier, this is a virtual awarding ceremony but that is the only thing virtual here.  The trophies that will be shown here are actual replicas of the trophies that the winners will be receiving.  The trophies will be delivered to the winners’ offices after the holidays.</a:t>
            </a:r>
          </a:p>
          <a:p>
            <a:r>
              <a:rPr lang="en-US" dirty="0"/>
              <a:t>The IHAP Awards competition has 5 deal categories namely:  Best Advisory Deal, Best Equity Deal, Best Fixed Income Deal, Best Project Finance Deal and Deal of the Year .</a:t>
            </a:r>
          </a:p>
          <a:p>
            <a:r>
              <a:rPr lang="en-US" dirty="0"/>
              <a:t>There are 5 house categories namely: Best Advisory House, Best Equity House, Best Fixed Income House, Best Project Finance House and Investment House of the Year.</a:t>
            </a:r>
          </a:p>
          <a:p>
            <a:r>
              <a:rPr lang="en-US" dirty="0"/>
              <a:t>Beginning last year, at the 4</a:t>
            </a:r>
            <a:r>
              <a:rPr lang="en-US" baseline="30000" dirty="0"/>
              <a:t>th</a:t>
            </a:r>
            <a:r>
              <a:rPr lang="en-US" dirty="0"/>
              <a:t> IHAP Awards 2019, small to midcap deals up to </a:t>
            </a:r>
            <a:r>
              <a:rPr lang="en-US" dirty="0" err="1"/>
              <a:t>PhP</a:t>
            </a:r>
            <a:r>
              <a:rPr lang="en-US" dirty="0"/>
              <a:t> 2Bn have been open for contention for deal awards namely: Best Advisory Deal, Best Equity Deal, Best Fixed Income Deal and Best Project Finance Deal.</a:t>
            </a:r>
          </a:p>
          <a:p>
            <a:endParaRPr lang="en-US" dirty="0"/>
          </a:p>
          <a:p>
            <a:r>
              <a:rPr lang="en-US" dirty="0"/>
              <a:t>Without further ado, let’s get on with the ceremonies.  Let’s start with the awards for the Small to Midcap Deals.  May I call on Mr. </a:t>
            </a:r>
            <a:r>
              <a:rPr lang="en-US" dirty="0" err="1"/>
              <a:t>Dindo</a:t>
            </a:r>
            <a:r>
              <a:rPr lang="en-US" dirty="0"/>
              <a:t> Caguiat, IHAP Director and Managing Director of ICCP to announce the winner for BEST ADVISORY DEAL </a:t>
            </a:r>
            <a:r>
              <a:rPr lang="mr-IN" dirty="0"/>
              <a:t>–</a:t>
            </a:r>
            <a:r>
              <a:rPr lang="en-US" dirty="0"/>
              <a:t> Small </a:t>
            </a:r>
            <a:r>
              <a:rPr lang="mr-IN" dirty="0"/>
              <a:t>–</a:t>
            </a:r>
            <a:r>
              <a:rPr lang="en-US" dirty="0"/>
              <a:t> Midcap issues.</a:t>
            </a:r>
          </a:p>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14</a:t>
            </a:fld>
            <a:endParaRPr lang="en-US"/>
          </a:p>
        </p:txBody>
      </p:sp>
    </p:spTree>
    <p:extLst>
      <p:ext uri="{BB962C8B-B14F-4D97-AF65-F5344CB8AC3E}">
        <p14:creationId xmlns:p14="http://schemas.microsoft.com/office/powerpoint/2010/main" val="80466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15</a:t>
            </a:fld>
            <a:endParaRPr lang="en-US"/>
          </a:p>
        </p:txBody>
      </p:sp>
    </p:spTree>
    <p:extLst>
      <p:ext uri="{BB962C8B-B14F-4D97-AF65-F5344CB8AC3E}">
        <p14:creationId xmlns:p14="http://schemas.microsoft.com/office/powerpoint/2010/main" val="342865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VIO CHUA</a:t>
            </a:r>
          </a:p>
          <a:p>
            <a:endParaRPr lang="en-US" dirty="0"/>
          </a:p>
          <a:p>
            <a:r>
              <a:rPr lang="en-US" dirty="0"/>
              <a:t>The Best Equity Deal in the Small to Mid Cap category goes</a:t>
            </a:r>
            <a:r>
              <a:rPr lang="en-US" baseline="0" dirty="0"/>
              <a:t> to </a:t>
            </a:r>
            <a:r>
              <a:rPr lang="en-US" baseline="0" dirty="0" err="1"/>
              <a:t>Fruitas</a:t>
            </a:r>
            <a:r>
              <a:rPr lang="en-US" baseline="0" dirty="0"/>
              <a:t> Holdings, Inc.’s PHP 1.011 </a:t>
            </a:r>
            <a:r>
              <a:rPr lang="en-US" baseline="0" dirty="0" err="1"/>
              <a:t>Bn</a:t>
            </a:r>
            <a:r>
              <a:rPr lang="en-US" baseline="0" dirty="0"/>
              <a:t> Initial Public Offering of FRUIT in the PSE. </a:t>
            </a:r>
          </a:p>
          <a:p>
            <a:r>
              <a:rPr lang="en-US" baseline="0" dirty="0"/>
              <a:t>The awardees are:</a:t>
            </a:r>
          </a:p>
          <a:p>
            <a:r>
              <a:rPr lang="en-US" baseline="0" dirty="0"/>
              <a:t>		</a:t>
            </a:r>
            <a:r>
              <a:rPr lang="en-US" b="1" baseline="0" dirty="0"/>
              <a:t>FIRST METRO INVESTMENT CORPORATION </a:t>
            </a:r>
            <a:r>
              <a:rPr lang="en-US" b="0" baseline="0" dirty="0"/>
              <a:t>and</a:t>
            </a:r>
          </a:p>
          <a:p>
            <a:r>
              <a:rPr lang="en-US" b="1" baseline="0" dirty="0"/>
              <a:t>		BDO CAPITAL &amp; INVESTMEMT CORPORATION </a:t>
            </a:r>
          </a:p>
          <a:p>
            <a:r>
              <a:rPr lang="en-US" baseline="0" dirty="0"/>
              <a:t>As Joint Issue Managers, Joint Lead Underwriters, Joint </a:t>
            </a:r>
            <a:r>
              <a:rPr lang="en-US" baseline="0" dirty="0" err="1"/>
              <a:t>Bookrunners</a:t>
            </a:r>
            <a:r>
              <a:rPr lang="en-US" baseline="0" dirty="0"/>
              <a:t>, and</a:t>
            </a:r>
            <a:endParaRPr lang="en-US" b="1" baseline="0" dirty="0"/>
          </a:p>
          <a:p>
            <a:r>
              <a:rPr lang="en-US" baseline="0" dirty="0"/>
              <a:t>		</a:t>
            </a:r>
            <a:r>
              <a:rPr lang="en-US" b="1" baseline="0" dirty="0"/>
              <a:t>RCBC CAPITAL CORPORATION</a:t>
            </a:r>
          </a:p>
          <a:p>
            <a:r>
              <a:rPr lang="en-US" b="0" baseline="0" dirty="0"/>
              <a:t>As Participating Underwriter</a:t>
            </a:r>
          </a:p>
          <a:p>
            <a:endParaRPr lang="en-US" b="1" dirty="0"/>
          </a:p>
        </p:txBody>
      </p:sp>
      <p:sp>
        <p:nvSpPr>
          <p:cNvPr id="4" name="Slide Number Placeholder 3"/>
          <p:cNvSpPr>
            <a:spLocks noGrp="1"/>
          </p:cNvSpPr>
          <p:nvPr>
            <p:ph type="sldNum" sz="quarter" idx="10"/>
          </p:nvPr>
        </p:nvSpPr>
        <p:spPr/>
        <p:txBody>
          <a:bodyPr/>
          <a:lstStyle/>
          <a:p>
            <a:fld id="{7516242B-14AE-2542-933C-37331859649E}" type="slidenum">
              <a:rPr lang="en-US" smtClean="0"/>
              <a:t>16</a:t>
            </a:fld>
            <a:endParaRPr lang="en-US"/>
          </a:p>
        </p:txBody>
      </p:sp>
    </p:spTree>
    <p:extLst>
      <p:ext uri="{BB962C8B-B14F-4D97-AF65-F5344CB8AC3E}">
        <p14:creationId xmlns:p14="http://schemas.microsoft.com/office/powerpoint/2010/main" val="2717939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17</a:t>
            </a:fld>
            <a:endParaRPr lang="en-US"/>
          </a:p>
        </p:txBody>
      </p:sp>
    </p:spTree>
    <p:extLst>
      <p:ext uri="{BB962C8B-B14F-4D97-AF65-F5344CB8AC3E}">
        <p14:creationId xmlns:p14="http://schemas.microsoft.com/office/powerpoint/2010/main" val="325856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516242B-14AE-2542-933C-37331859649E}" type="slidenum">
              <a:rPr lang="en-US" smtClean="0"/>
              <a:t>18</a:t>
            </a:fld>
            <a:endParaRPr lang="en-US"/>
          </a:p>
        </p:txBody>
      </p:sp>
    </p:spTree>
    <p:extLst>
      <p:ext uri="{BB962C8B-B14F-4D97-AF65-F5344CB8AC3E}">
        <p14:creationId xmlns:p14="http://schemas.microsoft.com/office/powerpoint/2010/main" val="119376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19</a:t>
            </a:fld>
            <a:endParaRPr lang="en-US"/>
          </a:p>
        </p:txBody>
      </p:sp>
    </p:spTree>
    <p:extLst>
      <p:ext uri="{BB962C8B-B14F-4D97-AF65-F5344CB8AC3E}">
        <p14:creationId xmlns:p14="http://schemas.microsoft.com/office/powerpoint/2010/main" val="335642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2</a:t>
            </a:fld>
            <a:endParaRPr lang="en-US"/>
          </a:p>
        </p:txBody>
      </p:sp>
    </p:spTree>
    <p:extLst>
      <p:ext uri="{BB962C8B-B14F-4D97-AF65-F5344CB8AC3E}">
        <p14:creationId xmlns:p14="http://schemas.microsoft.com/office/powerpoint/2010/main" val="190479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endParaRPr lang="en-US" b="1" dirty="0" smtClean="0"/>
          </a:p>
          <a:p>
            <a:endParaRPr lang="en-US" b="0" dirty="0"/>
          </a:p>
        </p:txBody>
      </p:sp>
      <p:sp>
        <p:nvSpPr>
          <p:cNvPr id="4" name="Slide Number Placeholder 3"/>
          <p:cNvSpPr>
            <a:spLocks noGrp="1"/>
          </p:cNvSpPr>
          <p:nvPr>
            <p:ph type="sldNum" sz="quarter" idx="10"/>
          </p:nvPr>
        </p:nvSpPr>
        <p:spPr/>
        <p:txBody>
          <a:bodyPr/>
          <a:lstStyle/>
          <a:p>
            <a:fld id="{7516242B-14AE-2542-933C-37331859649E}" type="slidenum">
              <a:rPr lang="en-US" smtClean="0"/>
              <a:t>20</a:t>
            </a:fld>
            <a:endParaRPr lang="en-US"/>
          </a:p>
        </p:txBody>
      </p:sp>
    </p:spTree>
    <p:extLst>
      <p:ext uri="{BB962C8B-B14F-4D97-AF65-F5344CB8AC3E}">
        <p14:creationId xmlns:p14="http://schemas.microsoft.com/office/powerpoint/2010/main" val="2023294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HANS SICAT</a:t>
            </a:r>
          </a:p>
          <a:p>
            <a:endParaRPr lang="en-US" b="1" dirty="0"/>
          </a:p>
          <a:p>
            <a:r>
              <a:rPr lang="en-US" b="0" dirty="0"/>
              <a:t>For the Best Equity</a:t>
            </a:r>
            <a:r>
              <a:rPr lang="en-US" b="0" baseline="0" dirty="0"/>
              <a:t> House of the Year, the winner is </a:t>
            </a:r>
            <a:r>
              <a:rPr lang="en-US" b="1" baseline="0" dirty="0"/>
              <a:t>BDO CAPITAL &amp; INVESTMENT CORPORATION</a:t>
            </a:r>
            <a:r>
              <a:rPr lang="en-US" b="0" baseline="0" dirty="0"/>
              <a:t>. Congratulations! </a:t>
            </a:r>
            <a:endParaRPr lang="en-US" b="0"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21</a:t>
            </a:fld>
            <a:endParaRPr lang="en-US"/>
          </a:p>
        </p:txBody>
      </p:sp>
    </p:spTree>
    <p:extLst>
      <p:ext uri="{BB962C8B-B14F-4D97-AF65-F5344CB8AC3E}">
        <p14:creationId xmlns:p14="http://schemas.microsoft.com/office/powerpoint/2010/main" val="376215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22</a:t>
            </a:fld>
            <a:endParaRPr lang="en-US"/>
          </a:p>
        </p:txBody>
      </p:sp>
    </p:spTree>
    <p:extLst>
      <p:ext uri="{BB962C8B-B14F-4D97-AF65-F5344CB8AC3E}">
        <p14:creationId xmlns:p14="http://schemas.microsoft.com/office/powerpoint/2010/main" val="243623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23</a:t>
            </a:fld>
            <a:endParaRPr lang="en-US"/>
          </a:p>
        </p:txBody>
      </p:sp>
    </p:spTree>
    <p:extLst>
      <p:ext uri="{BB962C8B-B14F-4D97-AF65-F5344CB8AC3E}">
        <p14:creationId xmlns:p14="http://schemas.microsoft.com/office/powerpoint/2010/main" val="53689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24</a:t>
            </a:fld>
            <a:endParaRPr lang="en-US"/>
          </a:p>
        </p:txBody>
      </p:sp>
    </p:spTree>
    <p:extLst>
      <p:ext uri="{BB962C8B-B14F-4D97-AF65-F5344CB8AC3E}">
        <p14:creationId xmlns:p14="http://schemas.microsoft.com/office/powerpoint/2010/main" val="166514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NOEL DAYRIT</a:t>
            </a:r>
          </a:p>
          <a:p>
            <a:endParaRPr lang="en-US" b="1" dirty="0"/>
          </a:p>
          <a:p>
            <a:r>
              <a:rPr lang="en-US" b="0" dirty="0"/>
              <a:t>The award for the Best Project Finance House of the Year goes to </a:t>
            </a:r>
            <a:r>
              <a:rPr lang="en-US" b="1" dirty="0"/>
              <a:t>BDO CAPITAL &amp; INVESTMENT CORPORATION.  </a:t>
            </a:r>
            <a:r>
              <a:rPr lang="en-US" b="0" dirty="0"/>
              <a:t>Congratulations!</a:t>
            </a:r>
          </a:p>
          <a:p>
            <a:endParaRPr lang="en-US" b="1" dirty="0"/>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7516242B-14AE-2542-933C-37331859649E}" type="slidenum">
              <a:rPr lang="en-US" smtClean="0"/>
              <a:t>25</a:t>
            </a:fld>
            <a:endParaRPr lang="en-US"/>
          </a:p>
        </p:txBody>
      </p:sp>
    </p:spTree>
    <p:extLst>
      <p:ext uri="{BB962C8B-B14F-4D97-AF65-F5344CB8AC3E}">
        <p14:creationId xmlns:p14="http://schemas.microsoft.com/office/powerpoint/2010/main" val="37621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7516242B-14AE-2542-933C-37331859649E}" type="slidenum">
              <a:rPr lang="en-US" smtClean="0"/>
              <a:t>26</a:t>
            </a:fld>
            <a:endParaRPr lang="en-US"/>
          </a:p>
        </p:txBody>
      </p:sp>
    </p:spTree>
    <p:extLst>
      <p:ext uri="{BB962C8B-B14F-4D97-AF65-F5344CB8AC3E}">
        <p14:creationId xmlns:p14="http://schemas.microsoft.com/office/powerpoint/2010/main" val="376215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16242B-14AE-2542-933C-37331859649E}" type="slidenum">
              <a:rPr lang="en-US" smtClean="0"/>
              <a:t>27</a:t>
            </a:fld>
            <a:endParaRPr lang="en-US"/>
          </a:p>
        </p:txBody>
      </p:sp>
    </p:spTree>
    <p:extLst>
      <p:ext uri="{BB962C8B-B14F-4D97-AF65-F5344CB8AC3E}">
        <p14:creationId xmlns:p14="http://schemas.microsoft.com/office/powerpoint/2010/main" val="37621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afternoon </a:t>
            </a:r>
            <a:r>
              <a:rPr lang="en-US" dirty="0"/>
              <a:t>Ladies and Gentlemen</a:t>
            </a:r>
            <a:r>
              <a:rPr lang="en-US" baseline="0" dirty="0"/>
              <a:t> and fellow IHAP partners, colleagues and friends.</a:t>
            </a:r>
          </a:p>
          <a:p>
            <a:r>
              <a:rPr lang="en-US" baseline="0" dirty="0"/>
              <a:t>GOOD AFTERNOON and WELCOME to the 1</a:t>
            </a:r>
            <a:r>
              <a:rPr lang="en-US" baseline="30000" dirty="0"/>
              <a:t>st</a:t>
            </a:r>
            <a:r>
              <a:rPr lang="en-US" baseline="0" dirty="0"/>
              <a:t> VIRTUAL AWARDING CEREMONIES  for the 5</a:t>
            </a:r>
            <a:r>
              <a:rPr lang="en-US" baseline="30000" dirty="0"/>
              <a:t>th</a:t>
            </a:r>
            <a:r>
              <a:rPr lang="en-US" baseline="0" dirty="0"/>
              <a:t> IHAP AWARDS 2020.</a:t>
            </a:r>
          </a:p>
          <a:p>
            <a:r>
              <a:rPr lang="en-US" baseline="0" dirty="0"/>
              <a:t>I am Claudine del Rosario of RCBC Capital Corporation and I will be your HOST for this afternoon’s event.</a:t>
            </a:r>
          </a:p>
          <a:p>
            <a:endParaRPr lang="en-US" baseline="0" dirty="0"/>
          </a:p>
          <a:p>
            <a:pPr defTabSz="465887">
              <a:defRPr/>
            </a:pPr>
            <a:r>
              <a:rPr lang="en-US" baseline="0" dirty="0"/>
              <a:t>The IHAP Awards is an alliance forged by the Investment House Association of the Philippines (IHAP) and KPMG R.G. </a:t>
            </a:r>
            <a:r>
              <a:rPr lang="en-US" baseline="0" dirty="0" err="1"/>
              <a:t>Manabat</a:t>
            </a:r>
            <a:r>
              <a:rPr lang="en-US" baseline="0" dirty="0"/>
              <a:t> &amp; Co.</a:t>
            </a:r>
            <a:r>
              <a:rPr lang="en-US" dirty="0"/>
              <a:t> to form a mutually beneficial relationship, to provide for collaboration in marketing and promotion of their respective services and  most specifically for the development and enhancement of the capital markets in the Philippines. </a:t>
            </a:r>
          </a:p>
          <a:p>
            <a:pPr defTabSz="465887">
              <a:defRPr/>
            </a:pPr>
            <a:r>
              <a:rPr lang="en-US" dirty="0"/>
              <a:t>The IHAP Awards is on it’s 5</a:t>
            </a:r>
            <a:r>
              <a:rPr lang="en-US" baseline="30000" dirty="0"/>
              <a:t>th</a:t>
            </a:r>
            <a:r>
              <a:rPr lang="en-US" dirty="0"/>
              <a:t> edition this year and still going strong despite the pandemic that has sidelined most activities these past 9 months. Like all other events and activities, everything has to be virtual so as to avoid face-to-face contact and large gatherings.  So for this year’s event we’re holding it virtually via Zoom and I am gladdened to see that so many of you have taken the time to be here.  Yes, the Awarding Ceremonies is virtual BUT rest assured the award trophies are REAL and we will deliver them to the winners’ offices after the holidays.</a:t>
            </a:r>
          </a:p>
          <a:p>
            <a:pPr defTabSz="465887">
              <a:defRPr/>
            </a:pPr>
            <a:r>
              <a:rPr lang="en-US" dirty="0"/>
              <a:t>So let’s get on with the show</a:t>
            </a:r>
            <a:r>
              <a:rPr lang="mr-IN" dirty="0"/>
              <a:t>…</a:t>
            </a:r>
            <a:r>
              <a:rPr lang="en-US" dirty="0"/>
              <a:t>.</a:t>
            </a:r>
          </a:p>
          <a:p>
            <a:pPr defTabSz="465887">
              <a:defRPr/>
            </a:pPr>
            <a:endParaRPr lang="en-US" dirty="0"/>
          </a:p>
          <a:p>
            <a:pPr defTabSz="465887">
              <a:defRPr/>
            </a:pPr>
            <a:r>
              <a:rPr lang="en-US" dirty="0"/>
              <a:t>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516242B-14AE-2542-933C-37331859649E}" type="slidenum">
              <a:rPr lang="en-US" smtClean="0"/>
              <a:t>3</a:t>
            </a:fld>
            <a:endParaRPr lang="en-US"/>
          </a:p>
        </p:txBody>
      </p:sp>
    </p:spTree>
    <p:extLst>
      <p:ext uri="{BB962C8B-B14F-4D97-AF65-F5344CB8AC3E}">
        <p14:creationId xmlns:p14="http://schemas.microsoft.com/office/powerpoint/2010/main" val="411195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516242B-14AE-2542-933C-37331859649E}" type="slidenum">
              <a:rPr lang="en-US" smtClean="0"/>
              <a:t>4</a:t>
            </a:fld>
            <a:endParaRPr lang="en-US"/>
          </a:p>
        </p:txBody>
      </p:sp>
    </p:spTree>
    <p:extLst>
      <p:ext uri="{BB962C8B-B14F-4D97-AF65-F5344CB8AC3E}">
        <p14:creationId xmlns:p14="http://schemas.microsoft.com/office/powerpoint/2010/main" val="54037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516242B-14AE-2542-933C-37331859649E}" type="slidenum">
              <a:rPr lang="en-US" smtClean="0"/>
              <a:t>5</a:t>
            </a:fld>
            <a:endParaRPr lang="en-US"/>
          </a:p>
        </p:txBody>
      </p:sp>
    </p:spTree>
    <p:extLst>
      <p:ext uri="{BB962C8B-B14F-4D97-AF65-F5344CB8AC3E}">
        <p14:creationId xmlns:p14="http://schemas.microsoft.com/office/powerpoint/2010/main" val="54037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16242B-14AE-2542-933C-37331859649E}" type="slidenum">
              <a:rPr lang="en-US" smtClean="0"/>
              <a:t>6</a:t>
            </a:fld>
            <a:endParaRPr lang="en-US"/>
          </a:p>
        </p:txBody>
      </p:sp>
    </p:spTree>
    <p:extLst>
      <p:ext uri="{BB962C8B-B14F-4D97-AF65-F5344CB8AC3E}">
        <p14:creationId xmlns:p14="http://schemas.microsoft.com/office/powerpoint/2010/main" val="174310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7</a:t>
            </a:fld>
            <a:endParaRPr lang="en-US"/>
          </a:p>
        </p:txBody>
      </p:sp>
    </p:spTree>
    <p:extLst>
      <p:ext uri="{BB962C8B-B14F-4D97-AF65-F5344CB8AC3E}">
        <p14:creationId xmlns:p14="http://schemas.microsoft.com/office/powerpoint/2010/main" val="338860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8</a:t>
            </a:fld>
            <a:endParaRPr lang="en-US"/>
          </a:p>
        </p:txBody>
      </p:sp>
    </p:spTree>
    <p:extLst>
      <p:ext uri="{BB962C8B-B14F-4D97-AF65-F5344CB8AC3E}">
        <p14:creationId xmlns:p14="http://schemas.microsoft.com/office/powerpoint/2010/main" val="365807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16242B-14AE-2542-933C-37331859649E}" type="slidenum">
              <a:rPr lang="en-US" smtClean="0"/>
              <a:t>9</a:t>
            </a:fld>
            <a:endParaRPr lang="en-US"/>
          </a:p>
        </p:txBody>
      </p:sp>
    </p:spTree>
    <p:extLst>
      <p:ext uri="{BB962C8B-B14F-4D97-AF65-F5344CB8AC3E}">
        <p14:creationId xmlns:p14="http://schemas.microsoft.com/office/powerpoint/2010/main" val="312268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1/18/2021</a:t>
            </a:fld>
            <a:endParaRPr lang="en-US"/>
          </a:p>
        </p:txBody>
      </p:sp>
      <p:sp>
        <p:nvSpPr>
          <p:cNvPr id="8" name="Slide Number Placeholder 7"/>
          <p:cNvSpPr>
            <a:spLocks noGrp="1"/>
          </p:cNvSpPr>
          <p:nvPr>
            <p:ph type="sldNum" sz="quarter" idx="11"/>
          </p:nvPr>
        </p:nvSpPr>
        <p:spPr/>
        <p:txBody>
          <a:bodyPr/>
          <a:lstStyle/>
          <a:p>
            <a:fld id="{D7E63A33-8271-4DD0-9C48-789913D7C11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C5EC6-CDD6-B34A-9B4E-14FEB94F1FF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C5EC6-CDD6-B34A-9B4E-14FEB94F1FF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C5EC6-CDD6-B34A-9B4E-14FEB94F1FF1}"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C5EC6-CDD6-B34A-9B4E-14FEB94F1FF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8D684-EA44-E34C-8DC7-FA81DEDB6A2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16C5EC6-CDD6-B34A-9B4E-14FEB94F1FF1}"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8D684-EA44-E34C-8DC7-FA81DEDB6A2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C5EC6-CDD6-B34A-9B4E-14FEB94F1FF1}"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C5EC6-CDD6-B34A-9B4E-14FEB94F1FF1}"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C5EC6-CDD6-B34A-9B4E-14FEB94F1FF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C5EC6-CDD6-B34A-9B4E-14FEB94F1FF1}"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8D684-EA44-E34C-8DC7-FA81DEDB6A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16C5EC6-CDD6-B34A-9B4E-14FEB94F1FF1}" type="datetimeFigureOut">
              <a:rPr lang="en-US" smtClean="0"/>
              <a:t>1/18/2021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578D684-EA44-E34C-8DC7-FA81DEDB6A2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0D984FE-4B9E-4497-9389-D075226E8E01}"/>
              </a:ext>
            </a:extLst>
          </p:cNvPr>
          <p:cNvSpPr/>
          <p:nvPr/>
        </p:nvSpPr>
        <p:spPr>
          <a:xfrm>
            <a:off x="0" y="4759357"/>
            <a:ext cx="9144000" cy="2098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1892B6E-31C5-40D7-A28D-449C2C00EAC7}"/>
              </a:ext>
            </a:extLst>
          </p:cNvPr>
          <p:cNvSpPr/>
          <p:nvPr/>
        </p:nvSpPr>
        <p:spPr>
          <a:xfrm>
            <a:off x="0" y="0"/>
            <a:ext cx="9144000" cy="2098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781" y="2240769"/>
            <a:ext cx="7772400" cy="2256263"/>
          </a:xfrm>
        </p:spPr>
        <p:txBody>
          <a:bodyPr/>
          <a:lstStyle/>
          <a:p>
            <a:r>
              <a:rPr lang="en-US" sz="7200" dirty="0">
                <a:solidFill>
                  <a:schemeClr val="tx1"/>
                </a:solidFill>
              </a:rPr>
              <a:t>5</a:t>
            </a:r>
            <a:r>
              <a:rPr lang="en-US" sz="7200" baseline="30000" dirty="0">
                <a:solidFill>
                  <a:schemeClr val="tx1"/>
                </a:solidFill>
              </a:rPr>
              <a:t>TH</a:t>
            </a:r>
            <a:r>
              <a:rPr lang="en-US" sz="7200" dirty="0">
                <a:solidFill>
                  <a:schemeClr val="tx1"/>
                </a:solidFill>
              </a:rPr>
              <a:t> IHAP AWARDS 2020</a:t>
            </a:r>
          </a:p>
        </p:txBody>
      </p:sp>
      <p:sp>
        <p:nvSpPr>
          <p:cNvPr id="3" name="Subtitle 2"/>
          <p:cNvSpPr>
            <a:spLocks noGrp="1"/>
          </p:cNvSpPr>
          <p:nvPr>
            <p:ph type="subTitle" idx="1"/>
          </p:nvPr>
        </p:nvSpPr>
        <p:spPr>
          <a:xfrm>
            <a:off x="1371600" y="4876801"/>
            <a:ext cx="6400800" cy="1737311"/>
          </a:xfrm>
        </p:spPr>
        <p:txBody>
          <a:bodyPr>
            <a:normAutofit fontScale="92500" lnSpcReduction="20000"/>
          </a:bodyPr>
          <a:lstStyle/>
          <a:p>
            <a:r>
              <a:rPr lang="en-US" sz="2800" dirty="0">
                <a:solidFill>
                  <a:schemeClr val="tx1">
                    <a:lumMod val="50000"/>
                  </a:schemeClr>
                </a:solidFill>
              </a:rPr>
              <a:t>Virtual</a:t>
            </a:r>
          </a:p>
          <a:p>
            <a:r>
              <a:rPr lang="en-US" sz="2800" dirty="0">
                <a:solidFill>
                  <a:schemeClr val="tx1">
                    <a:lumMod val="50000"/>
                  </a:schemeClr>
                </a:solidFill>
              </a:rPr>
              <a:t>Awarding Ceremonies</a:t>
            </a:r>
          </a:p>
          <a:p>
            <a:r>
              <a:rPr lang="en-US" sz="2800" dirty="0">
                <a:solidFill>
                  <a:schemeClr val="tx1">
                    <a:lumMod val="50000"/>
                  </a:schemeClr>
                </a:solidFill>
              </a:rPr>
              <a:t>December 15, 2020</a:t>
            </a:r>
          </a:p>
          <a:p>
            <a:r>
              <a:rPr lang="en-US" sz="2800" dirty="0">
                <a:solidFill>
                  <a:schemeClr val="tx1">
                    <a:lumMod val="50000"/>
                  </a:schemeClr>
                </a:solidFill>
              </a:rPr>
              <a:t>2:00 PM</a:t>
            </a:r>
          </a:p>
        </p:txBody>
      </p:sp>
      <p:pic>
        <p:nvPicPr>
          <p:cNvPr id="4" name="Picture 3"/>
          <p:cNvPicPr>
            <a:picLocks noChangeAspect="1"/>
          </p:cNvPicPr>
          <p:nvPr/>
        </p:nvPicPr>
        <p:blipFill>
          <a:blip r:embed="rId3"/>
          <a:stretch>
            <a:fillRect/>
          </a:stretch>
        </p:blipFill>
        <p:spPr>
          <a:xfrm>
            <a:off x="2685608" y="381141"/>
            <a:ext cx="4078747" cy="1455177"/>
          </a:xfrm>
          <a:prstGeom prst="rect">
            <a:avLst/>
          </a:prstGeom>
        </p:spPr>
      </p:pic>
    </p:spTree>
    <p:extLst>
      <p:ext uri="{BB962C8B-B14F-4D97-AF65-F5344CB8AC3E}">
        <p14:creationId xmlns:p14="http://schemas.microsoft.com/office/powerpoint/2010/main" val="206572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1417560" y="3455767"/>
            <a:ext cx="6895839" cy="1200328"/>
          </a:xfrm>
          <a:prstGeom prst="rect">
            <a:avLst/>
          </a:prstGeom>
          <a:noFill/>
        </p:spPr>
        <p:txBody>
          <a:bodyPr wrap="square" rtlCol="0">
            <a:spAutoFit/>
          </a:bodyPr>
          <a:lstStyle/>
          <a:p>
            <a:r>
              <a:rPr lang="en-US" sz="2400" b="1" dirty="0">
                <a:solidFill>
                  <a:schemeClr val="bg2"/>
                </a:solidFill>
                <a:latin typeface="+mj-lt"/>
              </a:rPr>
              <a:t>Mr. Noel S. Reyes</a:t>
            </a:r>
          </a:p>
          <a:p>
            <a:r>
              <a:rPr lang="en-US" sz="2400" dirty="0">
                <a:solidFill>
                  <a:schemeClr val="bg2"/>
                </a:solidFill>
                <a:latin typeface="+mj-lt"/>
              </a:rPr>
              <a:t>President </a:t>
            </a:r>
          </a:p>
          <a:p>
            <a:r>
              <a:rPr lang="en-US" sz="2400" dirty="0">
                <a:solidFill>
                  <a:schemeClr val="bg2"/>
                </a:solidFill>
                <a:latin typeface="+mj-lt"/>
              </a:rPr>
              <a:t>Fund Managers Association of the Philippines</a:t>
            </a:r>
          </a:p>
        </p:txBody>
      </p:sp>
      <p:pic>
        <p:nvPicPr>
          <p:cNvPr id="5" name="Picture 4" descr="LOGO - FM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560" y="1127411"/>
            <a:ext cx="3837070" cy="1560408"/>
          </a:xfrm>
          <a:prstGeom prst="rect">
            <a:avLst/>
          </a:prstGeom>
        </p:spPr>
      </p:pic>
      <p:pic>
        <p:nvPicPr>
          <p:cNvPr id="3" name="Picture 2">
            <a:extLst>
              <a:ext uri="{FF2B5EF4-FFF2-40B4-BE49-F238E27FC236}">
                <a16:creationId xmlns:a16="http://schemas.microsoft.com/office/drawing/2014/main" xmlns="" id="{6BB9EB9E-3AB4-40B1-8E8A-505808355C4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0000"/>
                    </a14:imgEffect>
                  </a14:imgLayer>
                </a14:imgProps>
              </a:ext>
            </a:extLst>
          </a:blip>
          <a:stretch>
            <a:fillRect/>
          </a:stretch>
        </p:blipFill>
        <p:spPr>
          <a:xfrm>
            <a:off x="5695950" y="413827"/>
            <a:ext cx="2781300" cy="3514210"/>
          </a:xfrm>
          <a:prstGeom prst="rect">
            <a:avLst/>
          </a:prstGeom>
        </p:spPr>
      </p:pic>
    </p:spTree>
    <p:extLst>
      <p:ext uri="{BB962C8B-B14F-4D97-AF65-F5344CB8AC3E}">
        <p14:creationId xmlns:p14="http://schemas.microsoft.com/office/powerpoint/2010/main" val="285563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1417560" y="3455767"/>
            <a:ext cx="6895839" cy="1200328"/>
          </a:xfrm>
          <a:prstGeom prst="rect">
            <a:avLst/>
          </a:prstGeom>
          <a:noFill/>
        </p:spPr>
        <p:txBody>
          <a:bodyPr wrap="square" rtlCol="0">
            <a:spAutoFit/>
          </a:bodyPr>
          <a:lstStyle/>
          <a:p>
            <a:r>
              <a:rPr lang="en-US" sz="2400" b="1" dirty="0">
                <a:solidFill>
                  <a:schemeClr val="bg2"/>
                </a:solidFill>
                <a:latin typeface="+mj-lt"/>
              </a:rPr>
              <a:t>Mr. Jose Jerome R. </a:t>
            </a:r>
            <a:r>
              <a:rPr lang="en-US" sz="2400" b="1" dirty="0" err="1">
                <a:solidFill>
                  <a:schemeClr val="bg2"/>
                </a:solidFill>
                <a:latin typeface="+mj-lt"/>
              </a:rPr>
              <a:t>Pascual</a:t>
            </a:r>
            <a:r>
              <a:rPr lang="en-US" sz="2400" b="1" dirty="0">
                <a:solidFill>
                  <a:schemeClr val="bg2"/>
                </a:solidFill>
                <a:latin typeface="+mj-lt"/>
              </a:rPr>
              <a:t>, III</a:t>
            </a:r>
          </a:p>
          <a:p>
            <a:r>
              <a:rPr lang="en-US" sz="2400" dirty="0">
                <a:solidFill>
                  <a:schemeClr val="bg2"/>
                </a:solidFill>
                <a:latin typeface="+mj-lt"/>
              </a:rPr>
              <a:t>President </a:t>
            </a:r>
          </a:p>
          <a:p>
            <a:r>
              <a:rPr lang="en-US" sz="2400" dirty="0">
                <a:solidFill>
                  <a:schemeClr val="bg2"/>
                </a:solidFill>
                <a:latin typeface="+mj-lt"/>
              </a:rPr>
              <a:t>Financial Executives of the Philippines</a:t>
            </a:r>
          </a:p>
        </p:txBody>
      </p:sp>
      <p:pic>
        <p:nvPicPr>
          <p:cNvPr id="6" name="Picture 5" descr="LOGO - FINE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560" y="952924"/>
            <a:ext cx="2953250" cy="1730419"/>
          </a:xfrm>
          <a:prstGeom prst="rect">
            <a:avLst/>
          </a:prstGeom>
        </p:spPr>
      </p:pic>
      <p:pic>
        <p:nvPicPr>
          <p:cNvPr id="5" name="Picture 4">
            <a:extLst>
              <a:ext uri="{FF2B5EF4-FFF2-40B4-BE49-F238E27FC236}">
                <a16:creationId xmlns:a16="http://schemas.microsoft.com/office/drawing/2014/main" xmlns="" id="{6F089963-B776-4140-B954-622A0B67EF1D}"/>
              </a:ext>
            </a:extLst>
          </p:cNvPr>
          <p:cNvPicPr>
            <a:picLocks noChangeAspect="1"/>
          </p:cNvPicPr>
          <p:nvPr/>
        </p:nvPicPr>
        <p:blipFill>
          <a:blip r:embed="rId5"/>
          <a:stretch>
            <a:fillRect/>
          </a:stretch>
        </p:blipFill>
        <p:spPr>
          <a:xfrm>
            <a:off x="5933545" y="391126"/>
            <a:ext cx="2675051" cy="3189145"/>
          </a:xfrm>
          <a:prstGeom prst="rect">
            <a:avLst/>
          </a:prstGeom>
        </p:spPr>
      </p:pic>
    </p:spTree>
    <p:extLst>
      <p:ext uri="{BB962C8B-B14F-4D97-AF65-F5344CB8AC3E}">
        <p14:creationId xmlns:p14="http://schemas.microsoft.com/office/powerpoint/2010/main" val="142436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1417560" y="3455767"/>
            <a:ext cx="6895839" cy="1200328"/>
          </a:xfrm>
          <a:prstGeom prst="rect">
            <a:avLst/>
          </a:prstGeom>
          <a:noFill/>
        </p:spPr>
        <p:txBody>
          <a:bodyPr wrap="square" rtlCol="0">
            <a:spAutoFit/>
          </a:bodyPr>
          <a:lstStyle/>
          <a:p>
            <a:r>
              <a:rPr lang="en-US" sz="2400" b="1" dirty="0">
                <a:solidFill>
                  <a:schemeClr val="bg2"/>
                </a:solidFill>
                <a:latin typeface="+mj-lt"/>
              </a:rPr>
              <a:t>Mr. Jaime E. </a:t>
            </a:r>
            <a:r>
              <a:rPr lang="en-US" sz="2400" b="1" dirty="0" err="1">
                <a:solidFill>
                  <a:schemeClr val="bg2"/>
                </a:solidFill>
                <a:latin typeface="+mj-lt"/>
              </a:rPr>
              <a:t>Ysmael</a:t>
            </a:r>
            <a:endParaRPr lang="en-US" sz="2400" b="1" dirty="0">
              <a:solidFill>
                <a:schemeClr val="bg2"/>
              </a:solidFill>
              <a:latin typeface="+mj-lt"/>
            </a:endParaRPr>
          </a:p>
          <a:p>
            <a:r>
              <a:rPr lang="en-US" sz="2400" dirty="0">
                <a:solidFill>
                  <a:schemeClr val="bg2"/>
                </a:solidFill>
                <a:latin typeface="+mj-lt"/>
              </a:rPr>
              <a:t>President </a:t>
            </a:r>
          </a:p>
          <a:p>
            <a:r>
              <a:rPr lang="en-US" sz="2400" dirty="0">
                <a:solidFill>
                  <a:schemeClr val="bg2"/>
                </a:solidFill>
                <a:latin typeface="+mj-lt"/>
              </a:rPr>
              <a:t>Shareholders’ Association of the Philippines</a:t>
            </a:r>
          </a:p>
        </p:txBody>
      </p:sp>
      <p:pic>
        <p:nvPicPr>
          <p:cNvPr id="5" name="Picture 4" descr="LOGO - sharephil transparent tight cr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560" y="1166690"/>
            <a:ext cx="3853991" cy="1283550"/>
          </a:xfrm>
          <a:prstGeom prst="rect">
            <a:avLst/>
          </a:prstGeom>
        </p:spPr>
      </p:pic>
      <p:pic>
        <p:nvPicPr>
          <p:cNvPr id="10" name="Picture 9">
            <a:extLst>
              <a:ext uri="{FF2B5EF4-FFF2-40B4-BE49-F238E27FC236}">
                <a16:creationId xmlns:a16="http://schemas.microsoft.com/office/drawing/2014/main" xmlns="" id="{81553C74-FE75-4B5D-A301-21735522028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4000"/>
                    </a14:imgEffect>
                  </a14:imgLayer>
                </a14:imgProps>
              </a:ext>
            </a:extLst>
          </a:blip>
          <a:stretch>
            <a:fillRect/>
          </a:stretch>
        </p:blipFill>
        <p:spPr>
          <a:xfrm>
            <a:off x="6000750" y="300754"/>
            <a:ext cx="2838450" cy="3579523"/>
          </a:xfrm>
          <a:prstGeom prst="rect">
            <a:avLst/>
          </a:prstGeom>
        </p:spPr>
      </p:pic>
    </p:spTree>
    <p:extLst>
      <p:ext uri="{BB962C8B-B14F-4D97-AF65-F5344CB8AC3E}">
        <p14:creationId xmlns:p14="http://schemas.microsoft.com/office/powerpoint/2010/main" val="291349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1417560" y="3455767"/>
            <a:ext cx="6895839" cy="1200328"/>
          </a:xfrm>
          <a:prstGeom prst="rect">
            <a:avLst/>
          </a:prstGeom>
          <a:noFill/>
        </p:spPr>
        <p:txBody>
          <a:bodyPr wrap="square" rtlCol="0">
            <a:spAutoFit/>
          </a:bodyPr>
          <a:lstStyle/>
          <a:p>
            <a:r>
              <a:rPr lang="en-US" sz="2400" b="1" dirty="0">
                <a:solidFill>
                  <a:schemeClr val="bg2"/>
                </a:solidFill>
                <a:latin typeface="+mj-lt"/>
              </a:rPr>
              <a:t>Mr. Robert B. Ramos</a:t>
            </a:r>
          </a:p>
          <a:p>
            <a:r>
              <a:rPr lang="en-US" sz="2400" dirty="0">
                <a:solidFill>
                  <a:schemeClr val="bg2"/>
                </a:solidFill>
                <a:latin typeface="+mj-lt"/>
              </a:rPr>
              <a:t>President </a:t>
            </a:r>
          </a:p>
          <a:p>
            <a:r>
              <a:rPr lang="en-US" sz="2400" dirty="0">
                <a:solidFill>
                  <a:schemeClr val="bg2"/>
                </a:solidFill>
                <a:latin typeface="+mj-lt"/>
              </a:rPr>
              <a:t>CFA Society of the Philippines</a:t>
            </a:r>
          </a:p>
        </p:txBody>
      </p:sp>
      <p:pic>
        <p:nvPicPr>
          <p:cNvPr id="6" name="Picture 5" descr="LOGO - CFA Society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560" y="1263404"/>
            <a:ext cx="4190046" cy="1114282"/>
          </a:xfrm>
          <a:prstGeom prst="rect">
            <a:avLst/>
          </a:prstGeom>
        </p:spPr>
      </p:pic>
      <p:pic>
        <p:nvPicPr>
          <p:cNvPr id="3" name="Picture 2">
            <a:extLst>
              <a:ext uri="{FF2B5EF4-FFF2-40B4-BE49-F238E27FC236}">
                <a16:creationId xmlns:a16="http://schemas.microsoft.com/office/drawing/2014/main" xmlns="" id="{F81A61FA-6851-4B29-82BD-69A6D94EEEA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8000"/>
                    </a14:imgEffect>
                  </a14:imgLayer>
                </a14:imgProps>
              </a:ext>
            </a:extLst>
          </a:blip>
          <a:stretch>
            <a:fillRect/>
          </a:stretch>
        </p:blipFill>
        <p:spPr>
          <a:xfrm>
            <a:off x="6078741" y="883662"/>
            <a:ext cx="2664694" cy="3160140"/>
          </a:xfrm>
          <a:prstGeom prst="rect">
            <a:avLst/>
          </a:prstGeom>
        </p:spPr>
      </p:pic>
    </p:spTree>
    <p:extLst>
      <p:ext uri="{BB962C8B-B14F-4D97-AF65-F5344CB8AC3E}">
        <p14:creationId xmlns:p14="http://schemas.microsoft.com/office/powerpoint/2010/main" val="118010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5" name="Rectangle 4">
            <a:extLst>
              <a:ext uri="{FF2B5EF4-FFF2-40B4-BE49-F238E27FC236}">
                <a16:creationId xmlns:a16="http://schemas.microsoft.com/office/drawing/2014/main" xmlns="" id="{348C9235-DBC7-4751-BBF3-8BFFB21674B1}"/>
              </a:ext>
            </a:extLst>
          </p:cNvPr>
          <p:cNvSpPr/>
          <p:nvPr/>
        </p:nvSpPr>
        <p:spPr>
          <a:xfrm>
            <a:off x="0" y="4759357"/>
            <a:ext cx="9144000" cy="2098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4780 Ortigas Avenue Extension,</a:t>
            </a:r>
            <a:br>
              <a:rPr lang="en-US"/>
            </a:br>
            <a:r>
              <a:rPr lang="en-US"/>
              <a:t>Pasig City, Metro Manila </a:t>
            </a:r>
          </a:p>
        </p:txBody>
      </p:sp>
      <p:sp>
        <p:nvSpPr>
          <p:cNvPr id="6" name="Rectangle 5">
            <a:extLst>
              <a:ext uri="{FF2B5EF4-FFF2-40B4-BE49-F238E27FC236}">
                <a16:creationId xmlns:a16="http://schemas.microsoft.com/office/drawing/2014/main" xmlns="" id="{44E870DC-3E00-4C9B-94E0-AF9B24798000}"/>
              </a:ext>
            </a:extLst>
          </p:cNvPr>
          <p:cNvSpPr/>
          <p:nvPr/>
        </p:nvSpPr>
        <p:spPr>
          <a:xfrm>
            <a:off x="0" y="0"/>
            <a:ext cx="9144000" cy="2098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69BDEB9B-C78F-492C-9D58-C674A709451C}"/>
              </a:ext>
            </a:extLst>
          </p:cNvPr>
          <p:cNvSpPr txBox="1">
            <a:spLocks/>
          </p:cNvSpPr>
          <p:nvPr/>
        </p:nvSpPr>
        <p:spPr>
          <a:xfrm>
            <a:off x="838781" y="2240769"/>
            <a:ext cx="7772400" cy="225626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7200">
                <a:solidFill>
                  <a:schemeClr val="tx1"/>
                </a:solidFill>
              </a:rPr>
              <a:t>5</a:t>
            </a:r>
            <a:r>
              <a:rPr lang="en-US" sz="7200" baseline="30000">
                <a:solidFill>
                  <a:schemeClr val="tx1"/>
                </a:solidFill>
              </a:rPr>
              <a:t>TH</a:t>
            </a:r>
            <a:r>
              <a:rPr lang="en-US" sz="7200">
                <a:solidFill>
                  <a:schemeClr val="tx1"/>
                </a:solidFill>
              </a:rPr>
              <a:t> IHAP AWARDS 2020</a:t>
            </a:r>
            <a:endParaRPr lang="en-US" sz="7200" dirty="0">
              <a:solidFill>
                <a:schemeClr val="tx1"/>
              </a:solidFill>
            </a:endParaRPr>
          </a:p>
        </p:txBody>
      </p:sp>
      <p:pic>
        <p:nvPicPr>
          <p:cNvPr id="9" name="Picture 8">
            <a:extLst>
              <a:ext uri="{FF2B5EF4-FFF2-40B4-BE49-F238E27FC236}">
                <a16:creationId xmlns:a16="http://schemas.microsoft.com/office/drawing/2014/main" xmlns="" id="{EC9F4593-EF28-42AC-9FB6-8AF537FDFAB7}"/>
              </a:ext>
            </a:extLst>
          </p:cNvPr>
          <p:cNvPicPr>
            <a:picLocks noChangeAspect="1"/>
          </p:cNvPicPr>
          <p:nvPr/>
        </p:nvPicPr>
        <p:blipFill>
          <a:blip r:embed="rId3"/>
          <a:stretch>
            <a:fillRect/>
          </a:stretch>
        </p:blipFill>
        <p:spPr>
          <a:xfrm>
            <a:off x="2685608" y="381141"/>
            <a:ext cx="4078747" cy="1455177"/>
          </a:xfrm>
          <a:prstGeom prst="rect">
            <a:avLst/>
          </a:prstGeom>
        </p:spPr>
      </p:pic>
    </p:spTree>
    <p:extLst>
      <p:ext uri="{BB962C8B-B14F-4D97-AF65-F5344CB8AC3E}">
        <p14:creationId xmlns:p14="http://schemas.microsoft.com/office/powerpoint/2010/main" val="70518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p:nvPr>
        </p:nvSpPr>
        <p:spPr/>
        <p:txBody>
          <a:bodyPr/>
          <a:lstStyle/>
          <a:p>
            <a:r>
              <a:rPr lang="en-US" dirty="0"/>
              <a:t>BEST ADVISORY DEAL</a:t>
            </a:r>
            <a:br>
              <a:rPr lang="en-US" dirty="0"/>
            </a:br>
            <a:r>
              <a:rPr lang="en-US" dirty="0"/>
              <a:t>Small </a:t>
            </a:r>
            <a:r>
              <a:rPr lang="mr-IN" dirty="0"/>
              <a:t>–</a:t>
            </a:r>
            <a:r>
              <a:rPr lang="en-US" dirty="0"/>
              <a:t> Mid Cap</a:t>
            </a:r>
          </a:p>
        </p:txBody>
      </p:sp>
      <p:pic>
        <p:nvPicPr>
          <p:cNvPr id="3" name="Picture 2" descr="Artw1 - Advisory Deal - Sml-MidCap IHAP LUXURY 7-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33" y="1710404"/>
            <a:ext cx="3064934" cy="5039944"/>
          </a:xfrm>
          <a:prstGeom prst="rect">
            <a:avLst/>
          </a:prstGeom>
        </p:spPr>
      </p:pic>
      <p:pic>
        <p:nvPicPr>
          <p:cNvPr id="5" name="Picture 4" descr="Mockup1 - Advisory Deal - Sml-Midcap - Luxury Tower Mock up 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467" y="2031999"/>
            <a:ext cx="3000561" cy="3860937"/>
          </a:xfrm>
          <a:prstGeom prst="rect">
            <a:avLst/>
          </a:prstGeom>
        </p:spPr>
      </p:pic>
    </p:spTree>
    <p:extLst>
      <p:ext uri="{BB962C8B-B14F-4D97-AF65-F5344CB8AC3E}">
        <p14:creationId xmlns:p14="http://schemas.microsoft.com/office/powerpoint/2010/main" val="127835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0" y="0"/>
            <a:ext cx="8229600" cy="1600200"/>
          </a:xfrm>
        </p:spPr>
        <p:txBody>
          <a:bodyPr/>
          <a:lstStyle/>
          <a:p>
            <a:r>
              <a:rPr lang="en-US" dirty="0"/>
              <a:t>BEST EQUITY DEAL</a:t>
            </a:r>
            <a:br>
              <a:rPr lang="en-US" dirty="0"/>
            </a:br>
            <a:r>
              <a:rPr lang="en-US" dirty="0"/>
              <a:t>Small </a:t>
            </a:r>
            <a:r>
              <a:rPr lang="mr-IN" dirty="0"/>
              <a:t>–</a:t>
            </a:r>
            <a:r>
              <a:rPr lang="en-US" dirty="0"/>
              <a:t> Mid Cap</a:t>
            </a:r>
          </a:p>
        </p:txBody>
      </p:sp>
      <p:pic>
        <p:nvPicPr>
          <p:cNvPr id="5" name="Picture 4" descr="Artw2 - Equity Deal - Sml-MidCapIHAP LUXURY 8-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1667933"/>
            <a:ext cx="3039533" cy="5012267"/>
          </a:xfrm>
          <a:prstGeom prst="rect">
            <a:avLst/>
          </a:prstGeom>
        </p:spPr>
      </p:pic>
      <p:pic>
        <p:nvPicPr>
          <p:cNvPr id="6" name="Picture 5" descr="Mockup2 - Equity Deal - Sml-Midcap- Luxury Tower Mock up 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201" y="2159000"/>
            <a:ext cx="2971257" cy="3823229"/>
          </a:xfrm>
          <a:prstGeom prst="rect">
            <a:avLst/>
          </a:prstGeom>
        </p:spPr>
      </p:pic>
    </p:spTree>
    <p:extLst>
      <p:ext uri="{BB962C8B-B14F-4D97-AF65-F5344CB8AC3E}">
        <p14:creationId xmlns:p14="http://schemas.microsoft.com/office/powerpoint/2010/main" val="69573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0" y="0"/>
            <a:ext cx="8229600" cy="1600200"/>
          </a:xfrm>
        </p:spPr>
        <p:txBody>
          <a:bodyPr/>
          <a:lstStyle/>
          <a:p>
            <a:r>
              <a:rPr lang="en-US" sz="4400" dirty="0"/>
              <a:t>BEST FIXED INCOME DEAL</a:t>
            </a:r>
            <a:r>
              <a:rPr lang="en-US" dirty="0"/>
              <a:t/>
            </a:r>
            <a:br>
              <a:rPr lang="en-US" dirty="0"/>
            </a:br>
            <a:r>
              <a:rPr lang="en-US" sz="4400" dirty="0"/>
              <a:t>Small </a:t>
            </a:r>
            <a:r>
              <a:rPr lang="mr-IN" sz="4400" dirty="0"/>
              <a:t>–</a:t>
            </a:r>
            <a:r>
              <a:rPr lang="en-US" sz="4400" dirty="0"/>
              <a:t> Mid Cap</a:t>
            </a:r>
          </a:p>
        </p:txBody>
      </p:sp>
      <p:pic>
        <p:nvPicPr>
          <p:cNvPr id="3" name="Picture 2" descr="Artw3 - Fixed Inc Deal - Sml-MidCapIHAP LUXURY 9-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1600200"/>
            <a:ext cx="3056466" cy="5054601"/>
          </a:xfrm>
          <a:prstGeom prst="rect">
            <a:avLst/>
          </a:prstGeom>
        </p:spPr>
      </p:pic>
      <p:pic>
        <p:nvPicPr>
          <p:cNvPr id="7" name="Picture 6" descr="Mockup3 - Fixed Income Deal - Sml-Midcap - Luxury Tower Mock up 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667" y="2096031"/>
            <a:ext cx="2988733" cy="3830636"/>
          </a:xfrm>
          <a:prstGeom prst="rect">
            <a:avLst/>
          </a:prstGeom>
        </p:spPr>
      </p:pic>
    </p:spTree>
    <p:extLst>
      <p:ext uri="{BB962C8B-B14F-4D97-AF65-F5344CB8AC3E}">
        <p14:creationId xmlns:p14="http://schemas.microsoft.com/office/powerpoint/2010/main" val="309298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0" y="0"/>
            <a:ext cx="8229600" cy="1286933"/>
          </a:xfrm>
        </p:spPr>
        <p:txBody>
          <a:bodyPr/>
          <a:lstStyle/>
          <a:p>
            <a:r>
              <a:rPr lang="en-US" sz="4400" dirty="0"/>
              <a:t>BEST ADVISORY DEAL</a:t>
            </a:r>
          </a:p>
        </p:txBody>
      </p:sp>
      <p:pic>
        <p:nvPicPr>
          <p:cNvPr id="5" name="Picture 4" descr="Artw4 - Advisory Deal IHAP LUXURY 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7" y="1515533"/>
            <a:ext cx="3064933" cy="5020732"/>
          </a:xfrm>
          <a:prstGeom prst="rect">
            <a:avLst/>
          </a:prstGeom>
        </p:spPr>
      </p:pic>
      <p:pic>
        <p:nvPicPr>
          <p:cNvPr id="6" name="Picture 5" descr="Mockup4 - Advisory Deal - Luxury Tower Mock up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333" y="1854200"/>
            <a:ext cx="2942094" cy="3826933"/>
          </a:xfrm>
          <a:prstGeom prst="rect">
            <a:avLst/>
          </a:prstGeom>
        </p:spPr>
      </p:pic>
    </p:spTree>
    <p:extLst>
      <p:ext uri="{BB962C8B-B14F-4D97-AF65-F5344CB8AC3E}">
        <p14:creationId xmlns:p14="http://schemas.microsoft.com/office/powerpoint/2010/main" val="258795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50200" y="6371618"/>
            <a:ext cx="1109134" cy="395707"/>
          </a:xfrm>
          <a:prstGeom prst="rect">
            <a:avLst/>
          </a:prstGeom>
        </p:spPr>
      </p:pic>
      <p:sp>
        <p:nvSpPr>
          <p:cNvPr id="2" name="Title 1"/>
          <p:cNvSpPr>
            <a:spLocks noGrp="1"/>
          </p:cNvSpPr>
          <p:nvPr>
            <p:ph type="title" idx="4294967295"/>
          </p:nvPr>
        </p:nvSpPr>
        <p:spPr>
          <a:xfrm>
            <a:off x="457200" y="90675"/>
            <a:ext cx="8229600" cy="1286933"/>
          </a:xfrm>
        </p:spPr>
        <p:txBody>
          <a:bodyPr/>
          <a:lstStyle/>
          <a:p>
            <a:r>
              <a:rPr lang="en-US" sz="4400" dirty="0"/>
              <a:t>BEST ADVISORY HOUSE </a:t>
            </a:r>
            <a:br>
              <a:rPr lang="en-US" sz="4400" dirty="0"/>
            </a:br>
            <a:r>
              <a:rPr lang="en-US" sz="3600" dirty="0"/>
              <a:t>TIE</a:t>
            </a:r>
          </a:p>
        </p:txBody>
      </p:sp>
      <p:pic>
        <p:nvPicPr>
          <p:cNvPr id="5" name="Picture 4" descr="Mockup5 - Advisory House1 - Luxury Tower Mock up 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3" y="1456268"/>
            <a:ext cx="2959098" cy="3835400"/>
          </a:xfrm>
          <a:prstGeom prst="rect">
            <a:avLst/>
          </a:prstGeom>
        </p:spPr>
      </p:pic>
      <p:pic>
        <p:nvPicPr>
          <p:cNvPr id="6" name="Picture 5" descr="Mockup6 - Advisory House2 - Luxury Tower Mock up 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968" y="1456267"/>
            <a:ext cx="2957917" cy="3835400"/>
          </a:xfrm>
          <a:prstGeom prst="rect">
            <a:avLst/>
          </a:prstGeom>
        </p:spPr>
      </p:pic>
    </p:spTree>
    <p:extLst>
      <p:ext uri="{BB962C8B-B14F-4D97-AF65-F5344CB8AC3E}">
        <p14:creationId xmlns:p14="http://schemas.microsoft.com/office/powerpoint/2010/main" val="250790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7271071" y="6126163"/>
            <a:ext cx="1749542" cy="624185"/>
          </a:xfrm>
          <a:prstGeom prst="rect">
            <a:avLst/>
          </a:prstGeom>
        </p:spPr>
      </p:pic>
      <p:pic>
        <p:nvPicPr>
          <p:cNvPr id="5" name="Picture 4" descr="PPT - Backdrop fl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289" y="534649"/>
            <a:ext cx="3810152" cy="5903622"/>
          </a:xfrm>
          <a:prstGeom prst="rect">
            <a:avLst/>
          </a:prstGeom>
        </p:spPr>
      </p:pic>
    </p:spTree>
    <p:extLst>
      <p:ext uri="{BB962C8B-B14F-4D97-AF65-F5344CB8AC3E}">
        <p14:creationId xmlns:p14="http://schemas.microsoft.com/office/powerpoint/2010/main" val="220566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0" y="0"/>
            <a:ext cx="8229600" cy="1286933"/>
          </a:xfrm>
        </p:spPr>
        <p:txBody>
          <a:bodyPr/>
          <a:lstStyle/>
          <a:p>
            <a:r>
              <a:rPr lang="en-US" sz="4400" dirty="0"/>
              <a:t>BEST EQUITY DEAL</a:t>
            </a:r>
          </a:p>
        </p:txBody>
      </p:sp>
      <p:pic>
        <p:nvPicPr>
          <p:cNvPr id="3" name="Picture 2" descr="Artw7a - Equity Deal - IHAP LUXURY 2-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567" y="1346200"/>
            <a:ext cx="3094566" cy="5020732"/>
          </a:xfrm>
          <a:prstGeom prst="rect">
            <a:avLst/>
          </a:prstGeom>
        </p:spPr>
      </p:pic>
      <p:pic>
        <p:nvPicPr>
          <p:cNvPr id="7" name="Picture 6" descr="Mockup7 - Equity Deal - Luxury Tower Mock up 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4112" y="1888066"/>
            <a:ext cx="2970344" cy="3843866"/>
          </a:xfrm>
          <a:prstGeom prst="rect">
            <a:avLst/>
          </a:prstGeom>
        </p:spPr>
      </p:pic>
    </p:spTree>
    <p:extLst>
      <p:ext uri="{BB962C8B-B14F-4D97-AF65-F5344CB8AC3E}">
        <p14:creationId xmlns:p14="http://schemas.microsoft.com/office/powerpoint/2010/main" val="37162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0" y="0"/>
            <a:ext cx="8229600" cy="1286933"/>
          </a:xfrm>
        </p:spPr>
        <p:txBody>
          <a:bodyPr/>
          <a:lstStyle/>
          <a:p>
            <a:r>
              <a:rPr lang="en-US" sz="4400" dirty="0"/>
              <a:t>BEST EQUITY HOUSE</a:t>
            </a:r>
          </a:p>
        </p:txBody>
      </p:sp>
      <p:pic>
        <p:nvPicPr>
          <p:cNvPr id="5" name="Picture 4" descr="Artw8 - Equity House IHAP LUXURY 11-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1" y="1464733"/>
            <a:ext cx="3073400" cy="5029200"/>
          </a:xfrm>
          <a:prstGeom prst="rect">
            <a:avLst/>
          </a:prstGeom>
        </p:spPr>
      </p:pic>
      <p:pic>
        <p:nvPicPr>
          <p:cNvPr id="6" name="Picture 5" descr="Mockup8 - Equity House - Luxury Tower Mock up 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440" y="1981200"/>
            <a:ext cx="2967565" cy="3826933"/>
          </a:xfrm>
          <a:prstGeom prst="rect">
            <a:avLst/>
          </a:prstGeom>
        </p:spPr>
      </p:pic>
    </p:spTree>
    <p:extLst>
      <p:ext uri="{BB962C8B-B14F-4D97-AF65-F5344CB8AC3E}">
        <p14:creationId xmlns:p14="http://schemas.microsoft.com/office/powerpoint/2010/main" val="181047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50200" y="6371618"/>
            <a:ext cx="1109134" cy="395707"/>
          </a:xfrm>
          <a:prstGeom prst="rect">
            <a:avLst/>
          </a:prstGeom>
        </p:spPr>
      </p:pic>
      <p:sp>
        <p:nvSpPr>
          <p:cNvPr id="2" name="Title 1"/>
          <p:cNvSpPr>
            <a:spLocks noGrp="1"/>
          </p:cNvSpPr>
          <p:nvPr>
            <p:ph type="title" idx="4294967295"/>
          </p:nvPr>
        </p:nvSpPr>
        <p:spPr>
          <a:xfrm>
            <a:off x="694269" y="90675"/>
            <a:ext cx="8229600" cy="1286933"/>
          </a:xfrm>
        </p:spPr>
        <p:txBody>
          <a:bodyPr/>
          <a:lstStyle/>
          <a:p>
            <a:r>
              <a:rPr lang="en-US" sz="4400" dirty="0"/>
              <a:t>BEST FIXED INCOME DEAL </a:t>
            </a:r>
            <a:br>
              <a:rPr lang="en-US" sz="4400" dirty="0"/>
            </a:br>
            <a:r>
              <a:rPr lang="en-US" sz="3600" dirty="0"/>
              <a:t>TIE</a:t>
            </a:r>
          </a:p>
        </p:txBody>
      </p:sp>
      <p:pic>
        <p:nvPicPr>
          <p:cNvPr id="3" name="Picture 2" descr="Mockup9 - Fixed Income Deal1 - Luxury Tower Mock up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935" y="1859359"/>
            <a:ext cx="3014134" cy="3852334"/>
          </a:xfrm>
          <a:prstGeom prst="rect">
            <a:avLst/>
          </a:prstGeom>
        </p:spPr>
      </p:pic>
      <p:pic>
        <p:nvPicPr>
          <p:cNvPr id="9" name="Picture 8" descr="Mockup10 - Fixed Income Deal2 - Luxury Tower Mock up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567" y="1859359"/>
            <a:ext cx="2976033" cy="3847174"/>
          </a:xfrm>
          <a:prstGeom prst="rect">
            <a:avLst/>
          </a:prstGeom>
        </p:spPr>
      </p:pic>
    </p:spTree>
    <p:extLst>
      <p:ext uri="{BB962C8B-B14F-4D97-AF65-F5344CB8AC3E}">
        <p14:creationId xmlns:p14="http://schemas.microsoft.com/office/powerpoint/2010/main" val="277765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50200" y="6371618"/>
            <a:ext cx="1109134" cy="395707"/>
          </a:xfrm>
          <a:prstGeom prst="rect">
            <a:avLst/>
          </a:prstGeom>
        </p:spPr>
      </p:pic>
      <p:sp>
        <p:nvSpPr>
          <p:cNvPr id="2" name="Title 1"/>
          <p:cNvSpPr>
            <a:spLocks noGrp="1"/>
          </p:cNvSpPr>
          <p:nvPr>
            <p:ph type="title" idx="4294967295"/>
          </p:nvPr>
        </p:nvSpPr>
        <p:spPr>
          <a:xfrm>
            <a:off x="0" y="216466"/>
            <a:ext cx="9143999" cy="1196258"/>
          </a:xfrm>
        </p:spPr>
        <p:txBody>
          <a:bodyPr/>
          <a:lstStyle/>
          <a:p>
            <a:r>
              <a:rPr lang="en-US" sz="4400" dirty="0"/>
              <a:t>BEST FIXED INCOME HOUSE</a:t>
            </a:r>
            <a:br>
              <a:rPr lang="en-US" sz="4400" dirty="0"/>
            </a:br>
            <a:r>
              <a:rPr lang="en-US" sz="4000" dirty="0"/>
              <a:t>TIE</a:t>
            </a:r>
          </a:p>
        </p:txBody>
      </p:sp>
      <p:pic>
        <p:nvPicPr>
          <p:cNvPr id="3" name="Picture 2" descr="Mockup11 - Fixed Income House1 - Luxury Tower Mock up 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34" y="1676400"/>
            <a:ext cx="2954866" cy="3852333"/>
          </a:xfrm>
          <a:prstGeom prst="rect">
            <a:avLst/>
          </a:prstGeom>
        </p:spPr>
      </p:pic>
      <p:pic>
        <p:nvPicPr>
          <p:cNvPr id="7" name="Picture 6" descr="Mockup12 - Fixed Income House2 - Luxury Tower Mock up 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799" y="1617133"/>
            <a:ext cx="2968447" cy="3852333"/>
          </a:xfrm>
          <a:prstGeom prst="rect">
            <a:avLst/>
          </a:prstGeom>
        </p:spPr>
      </p:pic>
    </p:spTree>
    <p:extLst>
      <p:ext uri="{BB962C8B-B14F-4D97-AF65-F5344CB8AC3E}">
        <p14:creationId xmlns:p14="http://schemas.microsoft.com/office/powerpoint/2010/main" val="389357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50200" y="6371618"/>
            <a:ext cx="1109134" cy="395707"/>
          </a:xfrm>
          <a:prstGeom prst="rect">
            <a:avLst/>
          </a:prstGeom>
        </p:spPr>
      </p:pic>
      <p:sp>
        <p:nvSpPr>
          <p:cNvPr id="2" name="Title 1"/>
          <p:cNvSpPr>
            <a:spLocks noGrp="1"/>
          </p:cNvSpPr>
          <p:nvPr>
            <p:ph type="title" idx="4294967295"/>
          </p:nvPr>
        </p:nvSpPr>
        <p:spPr>
          <a:xfrm>
            <a:off x="-1" y="0"/>
            <a:ext cx="8932333" cy="1286933"/>
          </a:xfrm>
        </p:spPr>
        <p:txBody>
          <a:bodyPr/>
          <a:lstStyle/>
          <a:p>
            <a:r>
              <a:rPr lang="en-US" sz="4400" dirty="0"/>
              <a:t>BEST PROJECT FINANCE DEAL </a:t>
            </a:r>
            <a:br>
              <a:rPr lang="en-US" sz="4400" dirty="0"/>
            </a:br>
            <a:r>
              <a:rPr lang="en-US" sz="4000" dirty="0"/>
              <a:t>TIE</a:t>
            </a:r>
          </a:p>
        </p:txBody>
      </p:sp>
      <p:pic>
        <p:nvPicPr>
          <p:cNvPr id="6" name="Picture 5" descr="Mockup14 - Proj. Finance Deal2 - Luxury Tower Mock up 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603" y="1456268"/>
            <a:ext cx="2959864" cy="3835398"/>
          </a:xfrm>
          <a:prstGeom prst="rect">
            <a:avLst/>
          </a:prstGeom>
        </p:spPr>
      </p:pic>
      <p:pic>
        <p:nvPicPr>
          <p:cNvPr id="3" name="Picture 2" descr="Mockup13 - Proj. Finance Deal1 - Luxury Tower Mock up 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167" y="1490132"/>
            <a:ext cx="2933700" cy="3801534"/>
          </a:xfrm>
          <a:prstGeom prst="rect">
            <a:avLst/>
          </a:prstGeom>
        </p:spPr>
      </p:pic>
    </p:spTree>
    <p:extLst>
      <p:ext uri="{BB962C8B-B14F-4D97-AF65-F5344CB8AC3E}">
        <p14:creationId xmlns:p14="http://schemas.microsoft.com/office/powerpoint/2010/main" val="336198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1" y="0"/>
            <a:ext cx="9203268" cy="1286933"/>
          </a:xfrm>
        </p:spPr>
        <p:txBody>
          <a:bodyPr/>
          <a:lstStyle/>
          <a:p>
            <a:r>
              <a:rPr lang="en-US" sz="4400" dirty="0"/>
              <a:t>BEST  PROJECT FINANCE HOUSE</a:t>
            </a:r>
          </a:p>
        </p:txBody>
      </p:sp>
      <p:pic>
        <p:nvPicPr>
          <p:cNvPr id="3" name="Picture 2" descr="Artw15 - Proj Finance House - IHAP LUXURY 14-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068" y="1477236"/>
            <a:ext cx="3005666" cy="4999763"/>
          </a:xfrm>
          <a:prstGeom prst="rect">
            <a:avLst/>
          </a:prstGeom>
        </p:spPr>
      </p:pic>
      <p:pic>
        <p:nvPicPr>
          <p:cNvPr id="7" name="Picture 6" descr="Mockup15 - Proj. Finance House - Luxury Tower Mock up 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8682" y="2090087"/>
            <a:ext cx="2968255" cy="3836577"/>
          </a:xfrm>
          <a:prstGeom prst="rect">
            <a:avLst/>
          </a:prstGeom>
        </p:spPr>
      </p:pic>
    </p:spTree>
    <p:extLst>
      <p:ext uri="{BB962C8B-B14F-4D97-AF65-F5344CB8AC3E}">
        <p14:creationId xmlns:p14="http://schemas.microsoft.com/office/powerpoint/2010/main" val="130660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1" y="0"/>
            <a:ext cx="9203268" cy="1286933"/>
          </a:xfrm>
        </p:spPr>
        <p:txBody>
          <a:bodyPr/>
          <a:lstStyle/>
          <a:p>
            <a:r>
              <a:rPr lang="en-US" sz="4400" dirty="0"/>
              <a:t>DEAL OF THE YEAR</a:t>
            </a:r>
          </a:p>
        </p:txBody>
      </p:sp>
      <p:pic>
        <p:nvPicPr>
          <p:cNvPr id="5" name="Picture 4" descr="Artw16 - Deal of the Year - IHAP LUXURY 16-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666" y="1342496"/>
            <a:ext cx="3081867" cy="4999036"/>
          </a:xfrm>
          <a:prstGeom prst="rect">
            <a:avLst/>
          </a:prstGeom>
        </p:spPr>
      </p:pic>
      <p:pic>
        <p:nvPicPr>
          <p:cNvPr id="6" name="Picture 5" descr="Mockup16 - Deal of the Year - Luxury Tower Mock up 1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986" y="1972733"/>
            <a:ext cx="2956213" cy="3848630"/>
          </a:xfrm>
          <a:prstGeom prst="rect">
            <a:avLst/>
          </a:prstGeom>
        </p:spPr>
      </p:pic>
    </p:spTree>
    <p:extLst>
      <p:ext uri="{BB962C8B-B14F-4D97-AF65-F5344CB8AC3E}">
        <p14:creationId xmlns:p14="http://schemas.microsoft.com/office/powerpoint/2010/main" val="300924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2" name="Title 1"/>
          <p:cNvSpPr>
            <a:spLocks noGrp="1"/>
          </p:cNvSpPr>
          <p:nvPr>
            <p:ph type="title" idx="4294967295"/>
          </p:nvPr>
        </p:nvSpPr>
        <p:spPr>
          <a:xfrm>
            <a:off x="-1" y="498466"/>
            <a:ext cx="9203268" cy="836990"/>
          </a:xfrm>
        </p:spPr>
        <p:txBody>
          <a:bodyPr/>
          <a:lstStyle/>
          <a:p>
            <a:pPr>
              <a:lnSpc>
                <a:spcPts val="4800"/>
              </a:lnSpc>
            </a:pPr>
            <a:r>
              <a:rPr lang="en-US" sz="4400" dirty="0"/>
              <a:t>INVESTMENT HOUSE</a:t>
            </a:r>
            <a:br>
              <a:rPr lang="en-US" sz="4400" dirty="0"/>
            </a:br>
            <a:r>
              <a:rPr lang="en-US" sz="4400" dirty="0"/>
              <a:t>OF THE YEAR</a:t>
            </a:r>
          </a:p>
        </p:txBody>
      </p:sp>
      <p:pic>
        <p:nvPicPr>
          <p:cNvPr id="3" name="Picture 2" descr="Artw17 - IH of the Year - IHAP LUXURY 15-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468" y="1492548"/>
            <a:ext cx="3098799" cy="5054600"/>
          </a:xfrm>
          <a:prstGeom prst="rect">
            <a:avLst/>
          </a:prstGeom>
        </p:spPr>
      </p:pic>
      <p:pic>
        <p:nvPicPr>
          <p:cNvPr id="7" name="Picture 6" descr="Mockup17 - House of the Year - Luxury Tower Mock up 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101" y="2116666"/>
            <a:ext cx="2962359" cy="3852334"/>
          </a:xfrm>
          <a:prstGeom prst="rect">
            <a:avLst/>
          </a:prstGeom>
        </p:spPr>
      </p:pic>
    </p:spTree>
    <p:extLst>
      <p:ext uri="{BB962C8B-B14F-4D97-AF65-F5344CB8AC3E}">
        <p14:creationId xmlns:p14="http://schemas.microsoft.com/office/powerpoint/2010/main" val="30017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pic>
        <p:nvPicPr>
          <p:cNvPr id="2" name="Picture 1" descr="PPT- Backdrop Troph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45877" cy="6858000"/>
          </a:xfrm>
          <a:prstGeom prst="rect">
            <a:avLst/>
          </a:prstGeom>
        </p:spPr>
      </p:pic>
    </p:spTree>
    <p:extLst>
      <p:ext uri="{BB962C8B-B14F-4D97-AF65-F5344CB8AC3E}">
        <p14:creationId xmlns:p14="http://schemas.microsoft.com/office/powerpoint/2010/main" val="183195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C0089FF-1491-4626-B7F0-818B0425412E}"/>
              </a:ext>
            </a:extLst>
          </p:cNvPr>
          <p:cNvSpPr/>
          <p:nvPr/>
        </p:nvSpPr>
        <p:spPr>
          <a:xfrm>
            <a:off x="0" y="5834743"/>
            <a:ext cx="9144000" cy="1023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228098" y="6126163"/>
            <a:ext cx="1749542" cy="624185"/>
          </a:xfrm>
          <a:prstGeom prst="rect">
            <a:avLst/>
          </a:prstGeom>
        </p:spPr>
      </p:pic>
      <p:sp>
        <p:nvSpPr>
          <p:cNvPr id="5" name="Title 4"/>
          <p:cNvSpPr>
            <a:spLocks noGrp="1"/>
          </p:cNvSpPr>
          <p:nvPr>
            <p:ph type="title"/>
          </p:nvPr>
        </p:nvSpPr>
        <p:spPr/>
        <p:txBody>
          <a:bodyPr/>
          <a:lstStyle/>
          <a:p>
            <a:r>
              <a:rPr lang="en-US" dirty="0"/>
              <a:t>WELCOME REMARKS</a:t>
            </a:r>
          </a:p>
        </p:txBody>
      </p:sp>
      <p:sp>
        <p:nvSpPr>
          <p:cNvPr id="6" name="Content Placeholder 5"/>
          <p:cNvSpPr>
            <a:spLocks noGrp="1"/>
          </p:cNvSpPr>
          <p:nvPr>
            <p:ph idx="1"/>
          </p:nvPr>
        </p:nvSpPr>
        <p:spPr>
          <a:xfrm>
            <a:off x="457200" y="1868705"/>
            <a:ext cx="8229600" cy="4257458"/>
          </a:xfrm>
        </p:spPr>
        <p:txBody>
          <a:bodyPr/>
          <a:lstStyle/>
          <a:p>
            <a:endParaRPr lang="en-US" dirty="0"/>
          </a:p>
          <a:p>
            <a:pPr marL="0" indent="0" algn="ctr">
              <a:buNone/>
            </a:pPr>
            <a:endParaRPr lang="en-US" dirty="0"/>
          </a:p>
          <a:p>
            <a:pPr marL="0" indent="0" algn="ctr">
              <a:buNone/>
            </a:pPr>
            <a:r>
              <a:rPr lang="en-US" b="1" dirty="0">
                <a:effectLst>
                  <a:outerShdw blurRad="38100" dist="38100" dir="2700000" algn="tl">
                    <a:srgbClr val="000000">
                      <a:alpha val="43137"/>
                    </a:srgbClr>
                  </a:outerShdw>
                </a:effectLst>
              </a:rPr>
              <a:t>MR. ROBERT M. LEHMANN  </a:t>
            </a:r>
            <a:r>
              <a:rPr lang="mr-IN"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IHAP PRESIDENT </a:t>
            </a:r>
          </a:p>
          <a:p>
            <a:pPr marL="457200" lvl="1" indent="0" algn="ctr">
              <a:buNone/>
            </a:pPr>
            <a:endParaRPr lang="en-US" dirty="0"/>
          </a:p>
          <a:p>
            <a:pPr marL="457200" lvl="1" indent="0" algn="ctr">
              <a:buNone/>
            </a:pPr>
            <a:endParaRPr lang="en-US" dirty="0"/>
          </a:p>
          <a:p>
            <a:pPr marL="0" indent="0" algn="ctr">
              <a:buNone/>
            </a:pPr>
            <a:r>
              <a:rPr lang="en-US" dirty="0"/>
              <a:t>President and CEO</a:t>
            </a:r>
          </a:p>
          <a:p>
            <a:pPr marL="0" indent="0" algn="ctr">
              <a:buNone/>
            </a:pPr>
            <a:r>
              <a:rPr lang="en-US" dirty="0"/>
              <a:t>Amalgamated Investment Bancorporation</a:t>
            </a:r>
          </a:p>
        </p:txBody>
      </p:sp>
    </p:spTree>
    <p:extLst>
      <p:ext uri="{BB962C8B-B14F-4D97-AF65-F5344CB8AC3E}">
        <p14:creationId xmlns:p14="http://schemas.microsoft.com/office/powerpoint/2010/main" val="133758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F73DD83-F1FB-48E3-BB57-6F0504A2C168}"/>
              </a:ext>
            </a:extLst>
          </p:cNvPr>
          <p:cNvSpPr/>
          <p:nvPr/>
        </p:nvSpPr>
        <p:spPr>
          <a:xfrm>
            <a:off x="0" y="5834743"/>
            <a:ext cx="9144000" cy="1023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7228098" y="6126163"/>
            <a:ext cx="1749542" cy="624185"/>
          </a:xfrm>
          <a:prstGeom prst="rect">
            <a:avLst/>
          </a:prstGeom>
        </p:spPr>
      </p:pic>
      <p:sp>
        <p:nvSpPr>
          <p:cNvPr id="5" name="Title 4"/>
          <p:cNvSpPr>
            <a:spLocks noGrp="1"/>
          </p:cNvSpPr>
          <p:nvPr>
            <p:ph type="title"/>
          </p:nvPr>
        </p:nvSpPr>
        <p:spPr>
          <a:xfrm>
            <a:off x="457200" y="336768"/>
            <a:ext cx="8229600" cy="1600200"/>
          </a:xfrm>
        </p:spPr>
        <p:txBody>
          <a:bodyPr/>
          <a:lstStyle/>
          <a:p>
            <a:r>
              <a:rPr lang="en-US" dirty="0"/>
              <a:t>WORDS FROM OFFICIAL TABULATOR</a:t>
            </a:r>
          </a:p>
        </p:txBody>
      </p:sp>
      <p:sp>
        <p:nvSpPr>
          <p:cNvPr id="6" name="Content Placeholder 5"/>
          <p:cNvSpPr>
            <a:spLocks noGrp="1"/>
          </p:cNvSpPr>
          <p:nvPr>
            <p:ph idx="1"/>
          </p:nvPr>
        </p:nvSpPr>
        <p:spPr>
          <a:xfrm>
            <a:off x="457200" y="1868705"/>
            <a:ext cx="8229600" cy="4257458"/>
          </a:xfrm>
        </p:spPr>
        <p:txBody>
          <a:bodyPr/>
          <a:lstStyle/>
          <a:p>
            <a:pPr marL="0" indent="0">
              <a:buNone/>
            </a:pPr>
            <a:endParaRPr lang="en-US" dirty="0"/>
          </a:p>
          <a:p>
            <a:endParaRPr lang="en-US" dirty="0"/>
          </a:p>
          <a:p>
            <a:pPr marL="0" indent="0" algn="ctr">
              <a:buNone/>
            </a:pPr>
            <a:r>
              <a:rPr lang="en-US" b="1" dirty="0">
                <a:effectLst>
                  <a:outerShdw blurRad="38100" dist="38100" dir="2700000" algn="tl">
                    <a:srgbClr val="000000">
                      <a:alpha val="43137"/>
                    </a:srgbClr>
                  </a:outerShdw>
                </a:effectLst>
              </a:rPr>
              <a:t>MR. MICHAEL ARCATOMY H. GUARIN   </a:t>
            </a:r>
          </a:p>
          <a:p>
            <a:pPr marL="457200" lvl="1" indent="0" algn="ctr">
              <a:buNone/>
            </a:pPr>
            <a:endParaRPr lang="en-US" dirty="0"/>
          </a:p>
          <a:p>
            <a:pPr marL="457200" lvl="1" indent="0" algn="ctr">
              <a:buNone/>
            </a:pPr>
            <a:endParaRPr lang="en-US" dirty="0"/>
          </a:p>
          <a:p>
            <a:pPr marL="0" indent="0" algn="ctr">
              <a:buNone/>
            </a:pPr>
            <a:r>
              <a:rPr lang="en-US" dirty="0"/>
              <a:t>Partner and Head </a:t>
            </a:r>
            <a:r>
              <a:rPr lang="mr-IN" dirty="0"/>
              <a:t>–</a:t>
            </a:r>
            <a:r>
              <a:rPr lang="en-US" dirty="0"/>
              <a:t> Deal Advisory</a:t>
            </a:r>
          </a:p>
          <a:p>
            <a:pPr marL="0" indent="0" algn="ctr">
              <a:buNone/>
            </a:pPr>
            <a:r>
              <a:rPr lang="en-US" dirty="0"/>
              <a:t>KPMG RG </a:t>
            </a:r>
            <a:r>
              <a:rPr lang="en-US" dirty="0" err="1"/>
              <a:t>Manabat</a:t>
            </a:r>
            <a:r>
              <a:rPr lang="en-US" dirty="0"/>
              <a:t> &amp; Co.</a:t>
            </a:r>
          </a:p>
        </p:txBody>
      </p:sp>
    </p:spTree>
    <p:extLst>
      <p:ext uri="{BB962C8B-B14F-4D97-AF65-F5344CB8AC3E}">
        <p14:creationId xmlns:p14="http://schemas.microsoft.com/office/powerpoint/2010/main" val="277991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8742"/>
            <a:ext cx="8229600" cy="812253"/>
          </a:xfrm>
        </p:spPr>
        <p:txBody>
          <a:bodyPr/>
          <a:lstStyle/>
          <a:p>
            <a:r>
              <a:rPr lang="en-US" dirty="0">
                <a:solidFill>
                  <a:schemeClr val="bg2">
                    <a:lumMod val="75000"/>
                  </a:schemeClr>
                </a:solidFill>
              </a:rPr>
              <a:t>PANEL OF JUDGES</a:t>
            </a:r>
          </a:p>
        </p:txBody>
      </p:sp>
      <p:pic>
        <p:nvPicPr>
          <p:cNvPr id="3" name="Picture 2" descr="LOGO - SE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660" y="1229083"/>
            <a:ext cx="1727650" cy="1107136"/>
          </a:xfrm>
          <a:prstGeom prst="rect">
            <a:avLst/>
          </a:prstGeom>
        </p:spPr>
      </p:pic>
      <p:pic>
        <p:nvPicPr>
          <p:cNvPr id="5" name="Picture 4" descr="LOGO - PSE Logo FA (RGB)_A1-Fu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562" y="1408724"/>
            <a:ext cx="1536244" cy="720740"/>
          </a:xfrm>
          <a:prstGeom prst="rect">
            <a:avLst/>
          </a:prstGeom>
        </p:spPr>
      </p:pic>
      <p:pic>
        <p:nvPicPr>
          <p:cNvPr id="6" name="Picture 5" descr="LOGO - PDS Grou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661" y="3135890"/>
            <a:ext cx="2954090" cy="623958"/>
          </a:xfrm>
          <a:prstGeom prst="rect">
            <a:avLst/>
          </a:prstGeom>
        </p:spPr>
      </p:pic>
      <p:pic>
        <p:nvPicPr>
          <p:cNvPr id="7" name="Picture 6" descr="LOGO - FMA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5784" y="3135890"/>
            <a:ext cx="1792407" cy="728912"/>
          </a:xfrm>
          <a:prstGeom prst="rect">
            <a:avLst/>
          </a:prstGeom>
        </p:spPr>
      </p:pic>
      <p:pic>
        <p:nvPicPr>
          <p:cNvPr id="8" name="Picture 7" descr="LOGO - FINEX.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8463" y="2990941"/>
            <a:ext cx="1491390" cy="873861"/>
          </a:xfrm>
          <a:prstGeom prst="rect">
            <a:avLst/>
          </a:prstGeom>
        </p:spPr>
      </p:pic>
      <p:pic>
        <p:nvPicPr>
          <p:cNvPr id="9" name="Picture 8" descr="LOGO - sharephil transparent tight cr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243" y="5000731"/>
            <a:ext cx="2333067" cy="777015"/>
          </a:xfrm>
          <a:prstGeom prst="rect">
            <a:avLst/>
          </a:prstGeom>
        </p:spPr>
      </p:pic>
      <p:pic>
        <p:nvPicPr>
          <p:cNvPr id="10" name="Picture 9" descr="LOGO - CFA Society .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1462" y="5182002"/>
            <a:ext cx="2240182" cy="595744"/>
          </a:xfrm>
          <a:prstGeom prst="rect">
            <a:avLst/>
          </a:prstGeom>
        </p:spPr>
      </p:pic>
    </p:spTree>
    <p:extLst>
      <p:ext uri="{BB962C8B-B14F-4D97-AF65-F5344CB8AC3E}">
        <p14:creationId xmlns:p14="http://schemas.microsoft.com/office/powerpoint/2010/main" val="183195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pic>
        <p:nvPicPr>
          <p:cNvPr id="3" name="Picture 2" descr="LOGO - SE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51" y="594049"/>
            <a:ext cx="3635987" cy="2330062"/>
          </a:xfrm>
          <a:prstGeom prst="rect">
            <a:avLst/>
          </a:prstGeom>
        </p:spPr>
      </p:pic>
      <p:sp>
        <p:nvSpPr>
          <p:cNvPr id="13" name="TextBox 12"/>
          <p:cNvSpPr txBox="1"/>
          <p:nvPr/>
        </p:nvSpPr>
        <p:spPr>
          <a:xfrm>
            <a:off x="2147185" y="3455767"/>
            <a:ext cx="6166214" cy="1200328"/>
          </a:xfrm>
          <a:prstGeom prst="rect">
            <a:avLst/>
          </a:prstGeom>
          <a:noFill/>
        </p:spPr>
        <p:txBody>
          <a:bodyPr wrap="square" rtlCol="0">
            <a:spAutoFit/>
          </a:bodyPr>
          <a:lstStyle/>
          <a:p>
            <a:r>
              <a:rPr lang="en-US" sz="2400" b="1" dirty="0">
                <a:solidFill>
                  <a:schemeClr val="bg2"/>
                </a:solidFill>
                <a:latin typeface="+mj-lt"/>
              </a:rPr>
              <a:t>Atty. Emilio B. Aquino</a:t>
            </a:r>
          </a:p>
          <a:p>
            <a:r>
              <a:rPr lang="en-US" sz="2400" dirty="0">
                <a:solidFill>
                  <a:schemeClr val="bg2"/>
                </a:solidFill>
                <a:latin typeface="+mj-lt"/>
              </a:rPr>
              <a:t>Chairman</a:t>
            </a:r>
          </a:p>
          <a:p>
            <a:r>
              <a:rPr lang="en-US" sz="2400" dirty="0">
                <a:solidFill>
                  <a:schemeClr val="bg2"/>
                </a:solidFill>
                <a:latin typeface="+mj-lt"/>
              </a:rPr>
              <a:t>Securities and Exchange Commission</a:t>
            </a:r>
          </a:p>
        </p:txBody>
      </p:sp>
      <p:pic>
        <p:nvPicPr>
          <p:cNvPr id="6" name="Picture 5">
            <a:extLst>
              <a:ext uri="{FF2B5EF4-FFF2-40B4-BE49-F238E27FC236}">
                <a16:creationId xmlns:a16="http://schemas.microsoft.com/office/drawing/2014/main" xmlns="" id="{D3C4D505-DBF7-444D-9047-094B9A5AF13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9536"/>
                    </a14:imgEffect>
                    <a14:imgEffect>
                      <a14:brightnessContrast bright="30000"/>
                    </a14:imgEffect>
                  </a14:imgLayer>
                </a14:imgProps>
              </a:ext>
            </a:extLst>
          </a:blip>
          <a:stretch>
            <a:fillRect/>
          </a:stretch>
        </p:blipFill>
        <p:spPr>
          <a:xfrm>
            <a:off x="5817374" y="193841"/>
            <a:ext cx="2918324" cy="3583716"/>
          </a:xfrm>
          <a:prstGeom prst="rect">
            <a:avLst/>
          </a:prstGeom>
        </p:spPr>
      </p:pic>
    </p:spTree>
    <p:extLst>
      <p:ext uri="{BB962C8B-B14F-4D97-AF65-F5344CB8AC3E}">
        <p14:creationId xmlns:p14="http://schemas.microsoft.com/office/powerpoint/2010/main" val="273049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2147185" y="3455767"/>
            <a:ext cx="6166214" cy="1200328"/>
          </a:xfrm>
          <a:prstGeom prst="rect">
            <a:avLst/>
          </a:prstGeom>
          <a:noFill/>
        </p:spPr>
        <p:txBody>
          <a:bodyPr wrap="square" rtlCol="0">
            <a:spAutoFit/>
          </a:bodyPr>
          <a:lstStyle/>
          <a:p>
            <a:r>
              <a:rPr lang="en-US" sz="2400" b="1" dirty="0">
                <a:solidFill>
                  <a:schemeClr val="bg2"/>
                </a:solidFill>
                <a:latin typeface="+mj-lt"/>
              </a:rPr>
              <a:t>Mr. Ramon S. </a:t>
            </a:r>
            <a:r>
              <a:rPr lang="en-US" sz="2400" b="1" dirty="0" err="1">
                <a:solidFill>
                  <a:schemeClr val="bg2"/>
                </a:solidFill>
                <a:latin typeface="+mj-lt"/>
              </a:rPr>
              <a:t>Monzon</a:t>
            </a:r>
            <a:endParaRPr lang="en-US" sz="2400" b="1" dirty="0">
              <a:solidFill>
                <a:schemeClr val="bg2"/>
              </a:solidFill>
              <a:latin typeface="+mj-lt"/>
            </a:endParaRPr>
          </a:p>
          <a:p>
            <a:r>
              <a:rPr lang="en-US" sz="2400" dirty="0">
                <a:solidFill>
                  <a:schemeClr val="bg2"/>
                </a:solidFill>
                <a:latin typeface="+mj-lt"/>
              </a:rPr>
              <a:t>President and CEO</a:t>
            </a:r>
          </a:p>
          <a:p>
            <a:r>
              <a:rPr lang="en-US" sz="2400" dirty="0">
                <a:solidFill>
                  <a:schemeClr val="bg2"/>
                </a:solidFill>
                <a:latin typeface="+mj-lt"/>
              </a:rPr>
              <a:t>Philippine Stock Exchange, Inc.</a:t>
            </a:r>
          </a:p>
        </p:txBody>
      </p:sp>
      <p:pic>
        <p:nvPicPr>
          <p:cNvPr id="5" name="Picture 4" descr="LOGO - PSE Logo FA (RGB)_A1-Fu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311" y="1054285"/>
            <a:ext cx="3198542" cy="1500619"/>
          </a:xfrm>
          <a:prstGeom prst="rect">
            <a:avLst/>
          </a:prstGeom>
        </p:spPr>
      </p:pic>
      <p:pic>
        <p:nvPicPr>
          <p:cNvPr id="7" name="Picture 6">
            <a:extLst>
              <a:ext uri="{FF2B5EF4-FFF2-40B4-BE49-F238E27FC236}">
                <a16:creationId xmlns:a16="http://schemas.microsoft.com/office/drawing/2014/main" xmlns="" id="{C45034ED-4AA5-4E6F-A248-1C97275888F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Lst>
          </a:blip>
          <a:stretch>
            <a:fillRect/>
          </a:stretch>
        </p:blipFill>
        <p:spPr>
          <a:xfrm>
            <a:off x="5823271" y="291235"/>
            <a:ext cx="2711129" cy="3505393"/>
          </a:xfrm>
          <a:prstGeom prst="rect">
            <a:avLst/>
          </a:prstGeom>
        </p:spPr>
      </p:pic>
    </p:spTree>
    <p:extLst>
      <p:ext uri="{BB962C8B-B14F-4D97-AF65-F5344CB8AC3E}">
        <p14:creationId xmlns:p14="http://schemas.microsoft.com/office/powerpoint/2010/main" val="374883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71071" y="6126163"/>
            <a:ext cx="1749542" cy="624185"/>
          </a:xfrm>
          <a:prstGeom prst="rect">
            <a:avLst/>
          </a:prstGeom>
        </p:spPr>
      </p:pic>
      <p:sp>
        <p:nvSpPr>
          <p:cNvPr id="13" name="TextBox 12"/>
          <p:cNvSpPr txBox="1"/>
          <p:nvPr/>
        </p:nvSpPr>
        <p:spPr>
          <a:xfrm>
            <a:off x="1417560" y="3455767"/>
            <a:ext cx="6895839" cy="1200328"/>
          </a:xfrm>
          <a:prstGeom prst="rect">
            <a:avLst/>
          </a:prstGeom>
          <a:noFill/>
        </p:spPr>
        <p:txBody>
          <a:bodyPr wrap="square" rtlCol="0">
            <a:spAutoFit/>
          </a:bodyPr>
          <a:lstStyle/>
          <a:p>
            <a:r>
              <a:rPr lang="en-US" sz="2400" b="1" dirty="0">
                <a:solidFill>
                  <a:schemeClr val="bg2"/>
                </a:solidFill>
                <a:latin typeface="+mj-lt"/>
              </a:rPr>
              <a:t>Ms. Ma. Theresa B. </a:t>
            </a:r>
            <a:r>
              <a:rPr lang="en-US" sz="2400" b="1" dirty="0" err="1">
                <a:solidFill>
                  <a:schemeClr val="bg2"/>
                </a:solidFill>
                <a:latin typeface="+mj-lt"/>
              </a:rPr>
              <a:t>Ravalo</a:t>
            </a:r>
            <a:endParaRPr lang="en-US" sz="2400" b="1" dirty="0">
              <a:solidFill>
                <a:schemeClr val="bg2"/>
              </a:solidFill>
              <a:latin typeface="+mj-lt"/>
            </a:endParaRPr>
          </a:p>
          <a:p>
            <a:r>
              <a:rPr lang="en-US" sz="2400" dirty="0">
                <a:solidFill>
                  <a:schemeClr val="bg2"/>
                </a:solidFill>
                <a:latin typeface="+mj-lt"/>
              </a:rPr>
              <a:t>President </a:t>
            </a:r>
          </a:p>
          <a:p>
            <a:r>
              <a:rPr lang="en-US" sz="2400" dirty="0">
                <a:solidFill>
                  <a:schemeClr val="bg2"/>
                </a:solidFill>
                <a:latin typeface="+mj-lt"/>
              </a:rPr>
              <a:t>Philippine Dealing System Holdings Corp.</a:t>
            </a:r>
          </a:p>
        </p:txBody>
      </p:sp>
      <p:pic>
        <p:nvPicPr>
          <p:cNvPr id="6" name="Picture 5" descr="LOGO - PDS Gro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85" y="925285"/>
            <a:ext cx="4695584" cy="1108233"/>
          </a:xfrm>
          <a:prstGeom prst="rect">
            <a:avLst/>
          </a:prstGeom>
        </p:spPr>
      </p:pic>
      <p:pic>
        <p:nvPicPr>
          <p:cNvPr id="3" name="Picture 2">
            <a:extLst>
              <a:ext uri="{FF2B5EF4-FFF2-40B4-BE49-F238E27FC236}">
                <a16:creationId xmlns:a16="http://schemas.microsoft.com/office/drawing/2014/main" xmlns="" id="{AA064BF2-F52B-4AD1-A356-82CD0C1BAC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7000"/>
                    </a14:imgEffect>
                  </a14:imgLayer>
                </a14:imgProps>
              </a:ext>
            </a:extLst>
          </a:blip>
          <a:stretch>
            <a:fillRect/>
          </a:stretch>
        </p:blipFill>
        <p:spPr>
          <a:xfrm>
            <a:off x="5996955" y="107653"/>
            <a:ext cx="3023658" cy="3649940"/>
          </a:xfrm>
          <a:prstGeom prst="rect">
            <a:avLst/>
          </a:prstGeom>
        </p:spPr>
      </p:pic>
    </p:spTree>
    <p:extLst>
      <p:ext uri="{BB962C8B-B14F-4D97-AF65-F5344CB8AC3E}">
        <p14:creationId xmlns:p14="http://schemas.microsoft.com/office/powerpoint/2010/main" val="309602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2358</TotalTime>
  <Words>1125</Words>
  <Application>Microsoft Office PowerPoint</Application>
  <PresentationFormat>On-screen Show (4:3)</PresentationFormat>
  <Paragraphs>134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5TH IHAP AWARDS 2020</vt:lpstr>
      <vt:lpstr>PowerPoint Presentation</vt:lpstr>
      <vt:lpstr>PowerPoint Presentation</vt:lpstr>
      <vt:lpstr>WELCOME REMARKS</vt:lpstr>
      <vt:lpstr>WORDS FROM OFFICIAL TABULATOR</vt:lpstr>
      <vt:lpstr>PANEL OF JUDGES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BEST ADVISORY DEAL Small – Mid Cap</vt:lpstr>
      <vt:lpstr>BEST EQUITY DEAL Small – Mid Cap</vt:lpstr>
      <vt:lpstr>BEST FIXED INCOME DEAL Small – Mid Cap</vt:lpstr>
      <vt:lpstr>BEST ADVISORY DEAL</vt:lpstr>
      <vt:lpstr>BEST ADVISORY HOUSE  TIE</vt:lpstr>
      <vt:lpstr>BEST EQUITY DEAL</vt:lpstr>
      <vt:lpstr>BEST EQUITY HOUSE</vt:lpstr>
      <vt:lpstr>BEST FIXED INCOME DEAL  TIE</vt:lpstr>
      <vt:lpstr>BEST FIXED INCOME HOUSE TIE</vt:lpstr>
      <vt:lpstr>BEST PROJECT FINANCE DEAL  TIE</vt:lpstr>
      <vt:lpstr>BEST  PROJECT FINANCE HOUSE</vt:lpstr>
      <vt:lpstr>DEAL OF THE YEAR</vt:lpstr>
      <vt:lpstr>INVESTMENT HOUSE OF THE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IHAP AWARDS 2020</dc:title>
  <dc:creator>Melanie Caguiat</dc:creator>
  <cp:lastModifiedBy>IHAP</cp:lastModifiedBy>
  <cp:revision>115</cp:revision>
  <cp:lastPrinted>2020-12-15T02:34:33Z</cp:lastPrinted>
  <dcterms:created xsi:type="dcterms:W3CDTF">2020-12-11T07:45:20Z</dcterms:created>
  <dcterms:modified xsi:type="dcterms:W3CDTF">2021-01-18T04:25:04Z</dcterms:modified>
</cp:coreProperties>
</file>